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73" r:id="rId3"/>
    <p:sldId id="274" r:id="rId4"/>
    <p:sldId id="275" r:id="rId5"/>
    <p:sldId id="280" r:id="rId6"/>
    <p:sldId id="276" r:id="rId7"/>
    <p:sldId id="277" r:id="rId8"/>
    <p:sldId id="272" r:id="rId9"/>
    <p:sldId id="278" r:id="rId10"/>
    <p:sldId id="281" r:id="rId11"/>
    <p:sldId id="282" r:id="rId12"/>
    <p:sldId id="283" r:id="rId13"/>
    <p:sldId id="284" r:id="rId14"/>
    <p:sldId id="257" r:id="rId15"/>
    <p:sldId id="263" r:id="rId16"/>
    <p:sldId id="264" r:id="rId17"/>
    <p:sldId id="285" r:id="rId18"/>
    <p:sldId id="286" r:id="rId19"/>
    <p:sldId id="262" r:id="rId20"/>
    <p:sldId id="269" r:id="rId21"/>
    <p:sldId id="287" r:id="rId22"/>
    <p:sldId id="289" r:id="rId23"/>
    <p:sldId id="279" r:id="rId24"/>
    <p:sldId id="290" r:id="rId25"/>
    <p:sldId id="291" r:id="rId26"/>
    <p:sldId id="288" r:id="rId27"/>
    <p:sldId id="265" r:id="rId28"/>
    <p:sldId id="266"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05" autoAdjust="0"/>
    <p:restoredTop sz="94660"/>
  </p:normalViewPr>
  <p:slideViewPr>
    <p:cSldViewPr snapToGrid="0">
      <p:cViewPr varScale="1">
        <p:scale>
          <a:sx n="113" d="100"/>
          <a:sy n="113" d="100"/>
        </p:scale>
        <p:origin x="71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12192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90E5A3D-885B-4C1B-8CF6-7C9B9D45BBE5}" type="datetimeFigureOut">
              <a:rPr lang="en-US" smtClean="0"/>
              <a:t>5/7/2024</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ACC66DA-980E-498E-99D3-16C64118C930}" type="slidenum">
              <a:rPr lang="en-US" smtClean="0"/>
              <a:t>‹#›</a:t>
            </a:fld>
            <a:endParaRPr lang="en-US" dirty="0"/>
          </a:p>
        </p:txBody>
      </p:sp>
      <p:grpSp>
        <p:nvGrpSpPr>
          <p:cNvPr id="8" name="Group 7"/>
          <p:cNvGrpSpPr/>
          <p:nvPr/>
        </p:nvGrpSpPr>
        <p:grpSpPr>
          <a:xfrm>
            <a:off x="1592135" y="2887530"/>
            <a:ext cx="9038813"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657872" cy="923330"/>
            </a:xfrm>
            <a:prstGeom prst="rect">
              <a:avLst/>
            </a:prstGeom>
            <a:noFill/>
          </p:spPr>
          <p:txBody>
            <a:bodyPr wrap="none" rtlCol="0">
              <a:spAutoFit/>
            </a:bodyPr>
            <a:lstStyle/>
            <a:p>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77788" y="1387737"/>
            <a:ext cx="9036424"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1828800" y="3767862"/>
            <a:ext cx="85344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0E5A3D-885B-4C1B-8CF6-7C9B9D45BBE5}" type="datetimeFigureOut">
              <a:rPr lang="en-US" smtClean="0"/>
              <a:t>5/7/2024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CC66DA-980E-498E-99D3-16C64118C930}" type="slidenum">
              <a:rPr lang="en-US" smtClean="0"/>
              <a:t>‹#›</a:t>
            </a:fld>
            <a:endParaRPr lang="en-US" dirty="0"/>
          </a:p>
        </p:txBody>
      </p:sp>
      <p:grpSp>
        <p:nvGrpSpPr>
          <p:cNvPr id="11" name="Group 10"/>
          <p:cNvGrpSpPr/>
          <p:nvPr/>
        </p:nvGrpSpPr>
        <p:grpSpPr>
          <a:xfrm>
            <a:off x="1563446" y="1392217"/>
            <a:ext cx="9038813" cy="923330"/>
            <a:chOff x="1172584" y="1381459"/>
            <a:chExt cx="6779110" cy="923330"/>
          </a:xfrm>
        </p:grpSpPr>
        <p:sp>
          <p:nvSpPr>
            <p:cNvPr id="15" name="TextBox 14"/>
            <p:cNvSpPr txBox="1"/>
            <p:nvPr/>
          </p:nvSpPr>
          <p:spPr>
            <a:xfrm>
              <a:off x="4147073" y="1381459"/>
              <a:ext cx="657872"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22081" y="559399"/>
            <a:ext cx="2237591" cy="556676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17985" y="849855"/>
            <a:ext cx="7343889" cy="50238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0E5A3D-885B-4C1B-8CF6-7C9B9D45BBE5}" type="datetimeFigureOut">
              <a:rPr lang="en-US" smtClean="0"/>
              <a:t>5/7/2024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CC66DA-980E-498E-99D3-16C64118C930}" type="slidenum">
              <a:rPr lang="en-US" smtClean="0"/>
              <a:t>‹#›</a:t>
            </a:fld>
            <a:endParaRPr lang="en-US" dirty="0"/>
          </a:p>
        </p:txBody>
      </p:sp>
      <p:grpSp>
        <p:nvGrpSpPr>
          <p:cNvPr id="11" name="Group 10"/>
          <p:cNvGrpSpPr/>
          <p:nvPr/>
        </p:nvGrpSpPr>
        <p:grpSpPr>
          <a:xfrm rot="5400000">
            <a:off x="6125426" y="2880824"/>
            <a:ext cx="5480154" cy="923330"/>
            <a:chOff x="1815339" y="1496875"/>
            <a:chExt cx="5480154" cy="692497"/>
          </a:xfrm>
        </p:grpSpPr>
        <p:sp>
          <p:nvSpPr>
            <p:cNvPr id="12" name="TextBox 11"/>
            <p:cNvSpPr txBox="1"/>
            <p:nvPr/>
          </p:nvSpPr>
          <p:spPr>
            <a:xfrm>
              <a:off x="4147073" y="1496875"/>
              <a:ext cx="877163" cy="692497"/>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0E5A3D-885B-4C1B-8CF6-7C9B9D45BBE5}" type="datetimeFigureOut">
              <a:rPr lang="en-US" smtClean="0"/>
              <a:t>5/7/2024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CC66DA-980E-498E-99D3-16C64118C930}" type="slidenum">
              <a:rPr lang="en-US" smtClean="0"/>
              <a:t>‹#›</a:t>
            </a:fld>
            <a:endParaRPr lang="en-US" dirty="0"/>
          </a:p>
        </p:txBody>
      </p:sp>
      <p:sp>
        <p:nvSpPr>
          <p:cNvPr id="11" name="Title 10"/>
          <p:cNvSpPr>
            <a:spLocks noGrp="1"/>
          </p:cNvSpPr>
          <p:nvPr>
            <p:ph type="title"/>
          </p:nvPr>
        </p:nvSpPr>
        <p:spPr/>
        <p:txBody>
          <a:bodyPr/>
          <a:lstStyle/>
          <a:p>
            <a:r>
              <a:rPr lang="en-US"/>
              <a:t>Click to edit Master title style</a:t>
            </a:r>
          </a:p>
        </p:txBody>
      </p:sp>
      <p:grpSp>
        <p:nvGrpSpPr>
          <p:cNvPr id="12" name="Group 11"/>
          <p:cNvGrpSpPr/>
          <p:nvPr/>
        </p:nvGrpSpPr>
        <p:grpSpPr>
          <a:xfrm>
            <a:off x="1563446" y="1392217"/>
            <a:ext cx="9038813" cy="923330"/>
            <a:chOff x="1172584" y="1381459"/>
            <a:chExt cx="6779110" cy="923330"/>
          </a:xfrm>
        </p:grpSpPr>
        <p:sp>
          <p:nvSpPr>
            <p:cNvPr id="13" name="TextBox 12"/>
            <p:cNvSpPr txBox="1"/>
            <p:nvPr/>
          </p:nvSpPr>
          <p:spPr>
            <a:xfrm>
              <a:off x="4147073" y="1381459"/>
              <a:ext cx="657872"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12192000" cy="6858000"/>
          </a:xfrm>
          <a:prstGeom prst="rect">
            <a:avLst/>
          </a:prstGeom>
        </p:spPr>
      </p:pic>
      <p:grpSp>
        <p:nvGrpSpPr>
          <p:cNvPr id="7" name="Group 7"/>
          <p:cNvGrpSpPr/>
          <p:nvPr/>
        </p:nvGrpSpPr>
        <p:grpSpPr>
          <a:xfrm>
            <a:off x="1563446" y="2887579"/>
            <a:ext cx="9038813" cy="923330"/>
            <a:chOff x="1172584" y="1381459"/>
            <a:chExt cx="6779110" cy="923330"/>
          </a:xfrm>
        </p:grpSpPr>
        <p:sp>
          <p:nvSpPr>
            <p:cNvPr id="9" name="TextBox 8"/>
            <p:cNvSpPr txBox="1"/>
            <p:nvPr/>
          </p:nvSpPr>
          <p:spPr>
            <a:xfrm>
              <a:off x="4147073" y="1381459"/>
              <a:ext cx="657872"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920054" y="1204857"/>
            <a:ext cx="10339617" cy="1910716"/>
          </a:xfrm>
        </p:spPr>
        <p:txBody>
          <a:bodyPr anchor="b"/>
          <a:lstStyle>
            <a:lvl1pPr algn="ctr">
              <a:defRPr sz="5400" b="0" cap="none"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932331" y="3767317"/>
            <a:ext cx="10312996"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0E5A3D-885B-4C1B-8CF6-7C9B9D45BBE5}" type="datetimeFigureOut">
              <a:rPr lang="en-US" smtClean="0"/>
              <a:t>5/7/2024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CC66DA-980E-498E-99D3-16C64118C930}"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90E5A3D-885B-4C1B-8CF6-7C9B9D45BBE5}" type="datetimeFigureOut">
              <a:rPr lang="en-US" smtClean="0"/>
              <a:t>5/7/2024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CC66DA-980E-498E-99D3-16C64118C930}" type="slidenum">
              <a:rPr lang="en-US" smtClean="0"/>
              <a:t>‹#›</a:t>
            </a:fld>
            <a:endParaRPr lang="en-US" dirty="0"/>
          </a:p>
        </p:txBody>
      </p:sp>
      <p:sp>
        <p:nvSpPr>
          <p:cNvPr id="12" name="Title 1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grpSp>
        <p:nvGrpSpPr>
          <p:cNvPr id="13" name="Group 12"/>
          <p:cNvGrpSpPr/>
          <p:nvPr/>
        </p:nvGrpSpPr>
        <p:grpSpPr>
          <a:xfrm>
            <a:off x="1563446" y="1392217"/>
            <a:ext cx="9038813" cy="923330"/>
            <a:chOff x="1172584" y="1381459"/>
            <a:chExt cx="6779110" cy="923330"/>
          </a:xfrm>
        </p:grpSpPr>
        <p:sp>
          <p:nvSpPr>
            <p:cNvPr id="14" name="TextBox 13"/>
            <p:cNvSpPr txBox="1"/>
            <p:nvPr/>
          </p:nvSpPr>
          <p:spPr>
            <a:xfrm>
              <a:off x="4147073" y="1381459"/>
              <a:ext cx="657872"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914400" y="2240280"/>
            <a:ext cx="5071872"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p:cNvSpPr>
            <a:spLocks noGrp="1"/>
          </p:cNvSpPr>
          <p:nvPr>
            <p:ph sz="quarter" idx="14"/>
          </p:nvPr>
        </p:nvSpPr>
        <p:spPr>
          <a:xfrm>
            <a:off x="6193535" y="2240280"/>
            <a:ext cx="5071872"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02080" y="2240280"/>
            <a:ext cx="458992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7984" y="2947595"/>
            <a:ext cx="5071872"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9741" y="2240280"/>
            <a:ext cx="4596384"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944368"/>
            <a:ext cx="50663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90E5A3D-885B-4C1B-8CF6-7C9B9D45BBE5}" type="datetimeFigureOut">
              <a:rPr lang="en-US" smtClean="0"/>
              <a:t>5/7/2024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ACC66DA-980E-498E-99D3-16C64118C930}" type="slidenum">
              <a:rPr lang="en-US" smtClean="0"/>
              <a:t>‹#›</a:t>
            </a:fld>
            <a:endParaRPr lang="en-US" dirty="0"/>
          </a:p>
        </p:txBody>
      </p:sp>
      <p:grpSp>
        <p:nvGrpSpPr>
          <p:cNvPr id="14" name="Group 13"/>
          <p:cNvGrpSpPr/>
          <p:nvPr/>
        </p:nvGrpSpPr>
        <p:grpSpPr>
          <a:xfrm>
            <a:off x="1563446" y="1392217"/>
            <a:ext cx="9038813" cy="923330"/>
            <a:chOff x="1172584" y="1381459"/>
            <a:chExt cx="6779110" cy="923330"/>
          </a:xfrm>
        </p:grpSpPr>
        <p:sp>
          <p:nvSpPr>
            <p:cNvPr id="16" name="TextBox 15"/>
            <p:cNvSpPr txBox="1"/>
            <p:nvPr/>
          </p:nvSpPr>
          <p:spPr>
            <a:xfrm>
              <a:off x="4147073" y="1381459"/>
              <a:ext cx="657872"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0E5A3D-885B-4C1B-8CF6-7C9B9D45BBE5}" type="datetimeFigureOut">
              <a:rPr lang="en-US" smtClean="0"/>
              <a:t>5/7/2024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ACC66DA-980E-498E-99D3-16C64118C930}" type="slidenum">
              <a:rPr lang="en-US" smtClean="0"/>
              <a:t>‹#›</a:t>
            </a:fld>
            <a:endParaRPr lang="en-US" dirty="0"/>
          </a:p>
        </p:txBody>
      </p:sp>
      <p:grpSp>
        <p:nvGrpSpPr>
          <p:cNvPr id="10" name="Group 9"/>
          <p:cNvGrpSpPr/>
          <p:nvPr/>
        </p:nvGrpSpPr>
        <p:grpSpPr>
          <a:xfrm>
            <a:off x="1563446" y="1392217"/>
            <a:ext cx="9038813" cy="923330"/>
            <a:chOff x="1172584" y="1381459"/>
            <a:chExt cx="6779110" cy="923330"/>
          </a:xfrm>
        </p:grpSpPr>
        <p:sp>
          <p:nvSpPr>
            <p:cNvPr id="14" name="TextBox 13"/>
            <p:cNvSpPr txBox="1"/>
            <p:nvPr/>
          </p:nvSpPr>
          <p:spPr>
            <a:xfrm>
              <a:off x="4147073" y="1381459"/>
              <a:ext cx="657872"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0E5A3D-885B-4C1B-8CF6-7C9B9D45BBE5}" type="datetimeFigureOut">
              <a:rPr lang="en-US" smtClean="0"/>
              <a:t>5/7/2024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ACC66DA-980E-498E-99D3-16C64118C93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12773" y="1678196"/>
            <a:ext cx="4563311" cy="1886921"/>
          </a:xfrm>
        </p:spPr>
        <p:txBody>
          <a:bodyPr anchor="b"/>
          <a:lstStyle>
            <a:lvl1pPr algn="l">
              <a:defRPr sz="2800" b="0"/>
            </a:lvl1pPr>
          </a:lstStyle>
          <a:p>
            <a:r>
              <a:rPr lang="en-US"/>
              <a:t>Click to edit Master title style</a:t>
            </a:r>
          </a:p>
        </p:txBody>
      </p:sp>
      <p:sp>
        <p:nvSpPr>
          <p:cNvPr id="3" name="Content Placeholder 2"/>
          <p:cNvSpPr>
            <a:spLocks noGrp="1"/>
          </p:cNvSpPr>
          <p:nvPr>
            <p:ph idx="1"/>
          </p:nvPr>
        </p:nvSpPr>
        <p:spPr>
          <a:xfrm>
            <a:off x="922669" y="559399"/>
            <a:ext cx="5488889"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12773" y="3603813"/>
            <a:ext cx="4548967"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0E5A3D-885B-4C1B-8CF6-7C9B9D45BBE5}" type="datetimeFigureOut">
              <a:rPr lang="en-US" smtClean="0"/>
              <a:t>5/7/2024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CC66DA-980E-498E-99D3-16C64118C930}"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03642" y="4668819"/>
            <a:ext cx="10356028" cy="644729"/>
          </a:xfrm>
        </p:spPr>
        <p:txBody>
          <a:bodyPr anchor="b"/>
          <a:lstStyle>
            <a:lvl1pPr algn="ctr">
              <a:defRPr sz="2800" b="0"/>
            </a:lvl1pPr>
          </a:lstStyle>
          <a:p>
            <a:r>
              <a:rPr lang="en-US"/>
              <a:t>Click to edit Master title style</a:t>
            </a:r>
          </a:p>
        </p:txBody>
      </p:sp>
      <p:sp>
        <p:nvSpPr>
          <p:cNvPr id="3" name="Picture Placeholder 2"/>
          <p:cNvSpPr>
            <a:spLocks noGrp="1"/>
          </p:cNvSpPr>
          <p:nvPr>
            <p:ph type="pic" idx="1"/>
          </p:nvPr>
        </p:nvSpPr>
        <p:spPr>
          <a:xfrm rot="240000">
            <a:off x="2911723" y="666965"/>
            <a:ext cx="6362875"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7986" y="5324306"/>
            <a:ext cx="10341685"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0E5A3D-885B-4C1B-8CF6-7C9B9D45BBE5}" type="datetimeFigureOut">
              <a:rPr lang="en-US" smtClean="0"/>
              <a:t>5/7/2024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CC66DA-980E-498E-99D3-16C64118C930}"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917987" y="570156"/>
            <a:ext cx="10341684" cy="105425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932330" y="2248348"/>
            <a:ext cx="10327340" cy="38778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80504" y="6161443"/>
            <a:ext cx="2844800" cy="365125"/>
          </a:xfrm>
          <a:prstGeom prst="rect">
            <a:avLst/>
          </a:prstGeom>
        </p:spPr>
        <p:txBody>
          <a:bodyPr vert="horz" lIns="91440" tIns="45720" rIns="91440" bIns="45720" rtlCol="0" anchor="ctr"/>
          <a:lstStyle>
            <a:lvl1pPr algn="l">
              <a:defRPr sz="1200">
                <a:solidFill>
                  <a:schemeClr val="tx2"/>
                </a:solidFill>
              </a:defRPr>
            </a:lvl1pPr>
          </a:lstStyle>
          <a:p>
            <a:fld id="{B90E5A3D-885B-4C1B-8CF6-7C9B9D45BBE5}" type="datetimeFigureOut">
              <a:rPr lang="en-US" smtClean="0"/>
              <a:t>5/7/2024</a:t>
            </a:fld>
            <a:endParaRPr lang="en-US" dirty="0"/>
          </a:p>
        </p:txBody>
      </p:sp>
      <p:sp>
        <p:nvSpPr>
          <p:cNvPr id="5" name="Footer Placeholder 4"/>
          <p:cNvSpPr>
            <a:spLocks noGrp="1"/>
          </p:cNvSpPr>
          <p:nvPr>
            <p:ph type="ftr" sz="quarter" idx="3"/>
          </p:nvPr>
        </p:nvSpPr>
        <p:spPr>
          <a:xfrm>
            <a:off x="4165600" y="6161443"/>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8852352" y="6161443"/>
            <a:ext cx="2844800" cy="365125"/>
          </a:xfrm>
          <a:prstGeom prst="rect">
            <a:avLst/>
          </a:prstGeom>
        </p:spPr>
        <p:txBody>
          <a:bodyPr vert="horz" lIns="91440" tIns="45720" rIns="91440" bIns="45720" rtlCol="0" anchor="ctr"/>
          <a:lstStyle>
            <a:lvl1pPr algn="r">
              <a:defRPr sz="1200">
                <a:solidFill>
                  <a:schemeClr val="tx2"/>
                </a:solidFill>
              </a:defRPr>
            </a:lvl1pPr>
          </a:lstStyle>
          <a:p>
            <a:fld id="{0ACC66DA-980E-498E-99D3-16C64118C93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skidmore.edu/committees/pc/documents/Guidelines-on-Assembling-Materials-2022-2023-for-Promotion.pdf" TargetMode="External"/><Relationship Id="rId2" Type="http://schemas.openxmlformats.org/officeDocument/2006/relationships/hyperlink" Target="https://www.skidmore.edu/dof-vpaa/handbooks/faculty_handbooks/2023-24-Faculty-Handbook.pdf" TargetMode="External"/><Relationship Id="rId1" Type="http://schemas.openxmlformats.org/officeDocument/2006/relationships/slideLayout" Target="../slideLayouts/slideLayout2.xml"/><Relationship Id="rId5" Type="http://schemas.openxmlformats.org/officeDocument/2006/relationships/hyperlink" Target="http://www.skidmore.edu/dof-vpaa/policies_guidelines/policies.php" TargetMode="External"/><Relationship Id="rId4" Type="http://schemas.openxmlformats.org/officeDocument/2006/relationships/hyperlink" Target="http://www.skidmore.edu/dof-vpaa/handbooks/handbooks.ph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skidmore.edu/dof-vpaa/forms/index.php" TargetMode="External"/><Relationship Id="rId2" Type="http://schemas.openxmlformats.org/officeDocument/2006/relationships/hyperlink" Target="http://www.skidmore.edu/dof-vpaa/handbooks/handbooks.php"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50870"/>
            <a:ext cx="9144000" cy="1878227"/>
          </a:xfrm>
        </p:spPr>
        <p:txBody>
          <a:bodyPr>
            <a:normAutofit fontScale="90000"/>
          </a:bodyPr>
          <a:lstStyle/>
          <a:p>
            <a:r>
              <a:rPr lang="en-US" sz="4000" dirty="0">
                <a:latin typeface="Georgia" panose="02040502050405020303" pitchFamily="18" charset="0"/>
              </a:rPr>
              <a:t>Informational Meeting on Promotion</a:t>
            </a:r>
            <a:br>
              <a:rPr lang="en-US" sz="4000" dirty="0">
                <a:latin typeface="Georgia" panose="02040502050405020303" pitchFamily="18" charset="0"/>
              </a:rPr>
            </a:br>
            <a:br>
              <a:rPr lang="en-US" sz="4000" dirty="0">
                <a:latin typeface="Georgia" panose="02040502050405020303" pitchFamily="18" charset="0"/>
              </a:rPr>
            </a:br>
            <a:r>
              <a:rPr lang="en-US" sz="2000" dirty="0">
                <a:latin typeface="Georgia" panose="02040502050405020303" pitchFamily="18" charset="0"/>
              </a:rPr>
              <a:t>Hosted By: Promotions Committee (PC) and the Office of the Dean of the Faculty </a:t>
            </a:r>
            <a:br>
              <a:rPr lang="en-US" sz="2000" dirty="0">
                <a:latin typeface="Georgia" panose="02040502050405020303" pitchFamily="18" charset="0"/>
              </a:rPr>
            </a:br>
            <a:endParaRPr lang="en-US" sz="2000" dirty="0">
              <a:latin typeface="Georgia" panose="02040502050405020303" pitchFamily="18" charset="0"/>
            </a:endParaRPr>
          </a:p>
        </p:txBody>
      </p:sp>
      <p:sp>
        <p:nvSpPr>
          <p:cNvPr id="3" name="Subtitle 2"/>
          <p:cNvSpPr>
            <a:spLocks noGrp="1"/>
          </p:cNvSpPr>
          <p:nvPr>
            <p:ph type="subTitle" idx="1"/>
          </p:nvPr>
        </p:nvSpPr>
        <p:spPr/>
        <p:txBody>
          <a:bodyPr>
            <a:normAutofit lnSpcReduction="10000"/>
          </a:bodyPr>
          <a:lstStyle/>
          <a:p>
            <a:endParaRPr lang="en-US" sz="3600" dirty="0">
              <a:latin typeface="Georgia" panose="02040502050405020303" pitchFamily="18" charset="0"/>
            </a:endParaRPr>
          </a:p>
          <a:p>
            <a:r>
              <a:rPr lang="en-US" sz="3200" dirty="0">
                <a:latin typeface="Georgia" panose="02040502050405020303" pitchFamily="18" charset="0"/>
              </a:rPr>
              <a:t>MAY 8, 2024</a:t>
            </a:r>
          </a:p>
          <a:p>
            <a:r>
              <a:rPr lang="en-US" sz="3200" dirty="0">
                <a:latin typeface="Georgia" panose="02040502050405020303" pitchFamily="18" charset="0"/>
              </a:rPr>
              <a:t>4:30pm, Emerson Auditorium</a:t>
            </a:r>
          </a:p>
        </p:txBody>
      </p:sp>
    </p:spTree>
    <p:extLst>
      <p:ext uri="{BB962C8B-B14F-4D97-AF65-F5344CB8AC3E}">
        <p14:creationId xmlns:p14="http://schemas.microsoft.com/office/powerpoint/2010/main" val="3258397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2328" y="1993878"/>
            <a:ext cx="10341683" cy="4293966"/>
          </a:xfrm>
        </p:spPr>
        <p:txBody>
          <a:bodyPr>
            <a:normAutofit lnSpcReduction="10000"/>
          </a:bodyPr>
          <a:lstStyle/>
          <a:p>
            <a:pPr marL="411480" lvl="1" indent="0">
              <a:lnSpc>
                <a:spcPct val="150000"/>
              </a:lnSpc>
              <a:buNone/>
            </a:pPr>
            <a:r>
              <a:rPr lang="en-US" sz="2800" dirty="0"/>
              <a:t>The C/PD/PPC chair, “[</a:t>
            </a:r>
            <a:r>
              <a:rPr lang="en-US" sz="2800" dirty="0" err="1"/>
              <a:t>i</a:t>
            </a:r>
            <a:r>
              <a:rPr lang="en-US" sz="2800" dirty="0"/>
              <a:t>]n consultation with the candidate,” “</a:t>
            </a:r>
            <a:r>
              <a:rPr lang="en-US" sz="2800" b="1" dirty="0"/>
              <a:t>may request letters from program directors and other chairs if the candidate’s affiliation with, or contribution to, another program or department has been especially consequential</a:t>
            </a:r>
            <a:r>
              <a:rPr lang="en-US" sz="2800" dirty="0"/>
              <a:t>….All these letters shall be forwarded to PC.” (Faculty Handbook, Part One, Article VIII, Section F, number 2, a, vi). </a:t>
            </a:r>
            <a:endParaRPr lang="en-US" sz="2800" dirty="0">
              <a:latin typeface="Georgia" panose="02040502050405020303" pitchFamily="18" charset="0"/>
            </a:endParaRPr>
          </a:p>
          <a:p>
            <a:endParaRPr lang="en-US" dirty="0"/>
          </a:p>
        </p:txBody>
      </p:sp>
      <p:sp>
        <p:nvSpPr>
          <p:cNvPr id="2" name="Title 1"/>
          <p:cNvSpPr>
            <a:spLocks noGrp="1"/>
          </p:cNvSpPr>
          <p:nvPr>
            <p:ph type="title"/>
          </p:nvPr>
        </p:nvSpPr>
        <p:spPr/>
        <p:txBody>
          <a:bodyPr>
            <a:normAutofit/>
          </a:bodyPr>
          <a:lstStyle/>
          <a:p>
            <a:r>
              <a:rPr lang="en-US" sz="4000" dirty="0">
                <a:latin typeface="Georgia" panose="02040502050405020303" pitchFamily="18" charset="0"/>
              </a:rPr>
              <a:t>PC Operating Code: Letters</a:t>
            </a:r>
          </a:p>
        </p:txBody>
      </p:sp>
    </p:spTree>
    <p:extLst>
      <p:ext uri="{BB962C8B-B14F-4D97-AF65-F5344CB8AC3E}">
        <p14:creationId xmlns:p14="http://schemas.microsoft.com/office/powerpoint/2010/main" val="2788903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11480" lvl="1" indent="0">
              <a:lnSpc>
                <a:spcPct val="150000"/>
              </a:lnSpc>
              <a:buNone/>
            </a:pPr>
            <a:r>
              <a:rPr lang="en-US" sz="2800" dirty="0"/>
              <a:t>Faculty on sabbatical leave shall be consulted and write letters. Faculty on leaves of absence other than sabbatical leaves and faculty appointed to full-time administrative positions may write at their discretion. </a:t>
            </a:r>
            <a:endParaRPr lang="en-US" sz="2800" dirty="0">
              <a:latin typeface="Georgia" panose="02040502050405020303" pitchFamily="18" charset="0"/>
            </a:endParaRPr>
          </a:p>
          <a:p>
            <a:endParaRPr lang="en-US" dirty="0"/>
          </a:p>
        </p:txBody>
      </p:sp>
      <p:sp>
        <p:nvSpPr>
          <p:cNvPr id="2" name="Title 1"/>
          <p:cNvSpPr>
            <a:spLocks noGrp="1"/>
          </p:cNvSpPr>
          <p:nvPr>
            <p:ph type="title"/>
          </p:nvPr>
        </p:nvSpPr>
        <p:spPr/>
        <p:txBody>
          <a:bodyPr>
            <a:normAutofit/>
          </a:bodyPr>
          <a:lstStyle/>
          <a:p>
            <a:r>
              <a:rPr lang="en-US" sz="4000" dirty="0">
                <a:latin typeface="Georgia" panose="02040502050405020303" pitchFamily="18" charset="0"/>
              </a:rPr>
              <a:t>PC Operating Code: Letters</a:t>
            </a:r>
          </a:p>
        </p:txBody>
      </p:sp>
    </p:spTree>
    <p:extLst>
      <p:ext uri="{BB962C8B-B14F-4D97-AF65-F5344CB8AC3E}">
        <p14:creationId xmlns:p14="http://schemas.microsoft.com/office/powerpoint/2010/main" val="1260367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5158" y="2014884"/>
            <a:ext cx="10341683" cy="4039496"/>
          </a:xfrm>
        </p:spPr>
        <p:txBody>
          <a:bodyPr>
            <a:normAutofit/>
          </a:bodyPr>
          <a:lstStyle/>
          <a:p>
            <a:pPr marL="411480" lvl="1" indent="0">
              <a:lnSpc>
                <a:spcPct val="150000"/>
              </a:lnSpc>
              <a:buNone/>
            </a:pPr>
            <a:r>
              <a:rPr lang="en-US" sz="2800" dirty="0"/>
              <a:t>The candidate’s chair or program director will note any exceptions to the Faculty Handbook requirement that full-time faculty shall be consulted and shall write letters when indicating, in their letter to the PC, the “consultation procedures employed” to evaluate the candidate (Faculty Handbook Part One, Article VIII, Section F, number 2, a, ii). </a:t>
            </a:r>
            <a:endParaRPr lang="en-US" sz="2800" dirty="0">
              <a:latin typeface="Georgia" panose="02040502050405020303" pitchFamily="18" charset="0"/>
            </a:endParaRPr>
          </a:p>
          <a:p>
            <a:endParaRPr lang="en-US" dirty="0"/>
          </a:p>
        </p:txBody>
      </p:sp>
      <p:sp>
        <p:nvSpPr>
          <p:cNvPr id="2" name="Title 1"/>
          <p:cNvSpPr>
            <a:spLocks noGrp="1"/>
          </p:cNvSpPr>
          <p:nvPr>
            <p:ph type="title"/>
          </p:nvPr>
        </p:nvSpPr>
        <p:spPr/>
        <p:txBody>
          <a:bodyPr>
            <a:normAutofit/>
          </a:bodyPr>
          <a:lstStyle/>
          <a:p>
            <a:r>
              <a:rPr lang="en-US" sz="4000" dirty="0">
                <a:latin typeface="Georgia" panose="02040502050405020303" pitchFamily="18" charset="0"/>
              </a:rPr>
              <a:t>PC Operating Code: Letters</a:t>
            </a:r>
          </a:p>
        </p:txBody>
      </p:sp>
    </p:spTree>
    <p:extLst>
      <p:ext uri="{BB962C8B-B14F-4D97-AF65-F5344CB8AC3E}">
        <p14:creationId xmlns:p14="http://schemas.microsoft.com/office/powerpoint/2010/main" val="1956450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2331" y="2151071"/>
            <a:ext cx="10327340" cy="3877815"/>
          </a:xfrm>
        </p:spPr>
        <p:txBody>
          <a:bodyPr>
            <a:normAutofit/>
          </a:bodyPr>
          <a:lstStyle/>
          <a:p>
            <a:pPr marL="0" indent="0">
              <a:lnSpc>
                <a:spcPct val="150000"/>
              </a:lnSpc>
              <a:buNone/>
            </a:pPr>
            <a:r>
              <a:rPr lang="en-US" sz="2800" b="1" dirty="0"/>
              <a:t>The PC strongly recommends that candidates’ files include at least three letters </a:t>
            </a:r>
            <a:r>
              <a:rPr lang="en-US" sz="2800" dirty="0"/>
              <a:t>from faculty in their department or program or from other Skidmore faculty who can assess the candidates’ credentials related to teaching effectiveness, scholarly or creative accomplishments, and service contributions. </a:t>
            </a:r>
            <a:endParaRPr lang="en-US" sz="2800" dirty="0">
              <a:latin typeface="Georgia" panose="02040502050405020303" pitchFamily="18" charset="0"/>
            </a:endParaRPr>
          </a:p>
          <a:p>
            <a:pPr marL="0" indent="0">
              <a:lnSpc>
                <a:spcPct val="150000"/>
              </a:lnSpc>
              <a:buNone/>
            </a:pPr>
            <a:endParaRPr lang="en-US" sz="2800" dirty="0">
              <a:latin typeface="Georgia" panose="02040502050405020303" pitchFamily="18" charset="0"/>
            </a:endParaRPr>
          </a:p>
          <a:p>
            <a:endParaRPr lang="en-US" dirty="0"/>
          </a:p>
        </p:txBody>
      </p:sp>
      <p:sp>
        <p:nvSpPr>
          <p:cNvPr id="2" name="Title 1"/>
          <p:cNvSpPr>
            <a:spLocks noGrp="1"/>
          </p:cNvSpPr>
          <p:nvPr>
            <p:ph type="title"/>
          </p:nvPr>
        </p:nvSpPr>
        <p:spPr/>
        <p:txBody>
          <a:bodyPr>
            <a:normAutofit/>
          </a:bodyPr>
          <a:lstStyle/>
          <a:p>
            <a:r>
              <a:rPr lang="en-US" sz="4000" dirty="0">
                <a:latin typeface="Georgia" panose="02040502050405020303" pitchFamily="18" charset="0"/>
              </a:rPr>
              <a:t>PC Operating Code: Letters</a:t>
            </a:r>
          </a:p>
        </p:txBody>
      </p:sp>
    </p:spTree>
    <p:extLst>
      <p:ext uri="{BB962C8B-B14F-4D97-AF65-F5344CB8AC3E}">
        <p14:creationId xmlns:p14="http://schemas.microsoft.com/office/powerpoint/2010/main" val="715185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7987" y="2024743"/>
            <a:ext cx="10508556" cy="5257799"/>
          </a:xfrm>
        </p:spPr>
        <p:txBody>
          <a:bodyPr>
            <a:normAutofit fontScale="85000" lnSpcReduction="10000"/>
          </a:bodyPr>
          <a:lstStyle/>
          <a:p>
            <a:pPr lvl="1">
              <a:lnSpc>
                <a:spcPct val="170000"/>
              </a:lnSpc>
            </a:pPr>
            <a:r>
              <a:rPr lang="en-US" sz="5100" dirty="0">
                <a:solidFill>
                  <a:srgbClr val="FF0000"/>
                </a:solidFill>
                <a:latin typeface="Georgia" panose="02040502050405020303" pitchFamily="18" charset="0"/>
              </a:rPr>
              <a:t>Item 15</a:t>
            </a:r>
            <a:r>
              <a:rPr lang="en-US" sz="5100" dirty="0">
                <a:latin typeface="Georgia" panose="02040502050405020303" pitchFamily="18" charset="0"/>
              </a:rPr>
              <a:t>:  Letters from C/PD/PPC chairs shall indicate the consultation procedures employed within the relevant department(s)/program(s).</a:t>
            </a:r>
          </a:p>
          <a:p>
            <a:pPr marL="0" indent="0">
              <a:buNone/>
            </a:pPr>
            <a:endParaRPr lang="en-US" sz="2000" dirty="0">
              <a:latin typeface="Georgia" panose="02040502050405020303" pitchFamily="18" charset="0"/>
            </a:endParaRPr>
          </a:p>
          <a:p>
            <a:pPr marL="0" indent="0">
              <a:buNone/>
            </a:pPr>
            <a:endParaRPr lang="en-US" dirty="0">
              <a:latin typeface="Georgia" panose="02040502050405020303" pitchFamily="18" charset="0"/>
            </a:endParaRPr>
          </a:p>
          <a:p>
            <a:endParaRPr lang="en-US" dirty="0"/>
          </a:p>
        </p:txBody>
      </p:sp>
      <p:sp>
        <p:nvSpPr>
          <p:cNvPr id="2" name="Title 1"/>
          <p:cNvSpPr>
            <a:spLocks noGrp="1"/>
          </p:cNvSpPr>
          <p:nvPr>
            <p:ph type="title"/>
          </p:nvPr>
        </p:nvSpPr>
        <p:spPr/>
        <p:txBody>
          <a:bodyPr>
            <a:normAutofit/>
          </a:bodyPr>
          <a:lstStyle/>
          <a:p>
            <a:r>
              <a:rPr lang="en-US" sz="4000" dirty="0">
                <a:latin typeface="Georgia" panose="02040502050405020303" pitchFamily="18" charset="0"/>
              </a:rPr>
              <a:t>PC Operating Code</a:t>
            </a:r>
          </a:p>
        </p:txBody>
      </p:sp>
    </p:spTree>
    <p:extLst>
      <p:ext uri="{BB962C8B-B14F-4D97-AF65-F5344CB8AC3E}">
        <p14:creationId xmlns:p14="http://schemas.microsoft.com/office/powerpoint/2010/main" val="1658627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3144" y="2036971"/>
            <a:ext cx="10606527" cy="4760069"/>
          </a:xfrm>
        </p:spPr>
        <p:txBody>
          <a:bodyPr>
            <a:normAutofit/>
          </a:bodyPr>
          <a:lstStyle/>
          <a:p>
            <a:r>
              <a:rPr lang="en-US" sz="2100" dirty="0">
                <a:solidFill>
                  <a:srgbClr val="FF0000"/>
                </a:solidFill>
                <a:latin typeface="Georgia" panose="02040502050405020303" pitchFamily="18" charset="0"/>
              </a:rPr>
              <a:t>Expectations</a:t>
            </a:r>
            <a:r>
              <a:rPr lang="en-US" sz="2100" dirty="0">
                <a:latin typeface="Georgia" panose="02040502050405020303" pitchFamily="18" charset="0"/>
              </a:rPr>
              <a:t>: </a:t>
            </a:r>
            <a:r>
              <a:rPr lang="en-US" sz="2100" dirty="0">
                <a:solidFill>
                  <a:srgbClr val="FF0000"/>
                </a:solidFill>
                <a:latin typeface="Georgia" panose="02040502050405020303" pitchFamily="18" charset="0"/>
              </a:rPr>
              <a:t> </a:t>
            </a:r>
            <a:r>
              <a:rPr lang="en-US" sz="2100" i="1" dirty="0">
                <a:latin typeface="Georgia" panose="02040502050405020303" pitchFamily="18" charset="0"/>
              </a:rPr>
              <a:t>Faculty Handbook</a:t>
            </a:r>
            <a:r>
              <a:rPr lang="en-US" sz="2100" dirty="0">
                <a:latin typeface="Georgia" panose="02040502050405020303" pitchFamily="18" charset="0"/>
              </a:rPr>
              <a:t>, Part One, Article VIII, Sections A (evaluative criteria) and F (procedures, including file contents) and department/program policies guide these (FHB: </a:t>
            </a:r>
            <a:r>
              <a:rPr lang="en-US" sz="2100" dirty="0">
                <a:latin typeface="Georgia" panose="02040502050405020303" pitchFamily="18" charset="0"/>
                <a:hlinkClick r:id="rId2"/>
              </a:rPr>
              <a:t>https://www.skidmore.edu/dof-vpaa/handbooks/faculty_handbooks/2023-24-Faculty-Handbook.pdf</a:t>
            </a:r>
            <a:endParaRPr lang="en-US" sz="2100" dirty="0">
              <a:latin typeface="Georgia" panose="02040502050405020303" pitchFamily="18" charset="0"/>
            </a:endParaRPr>
          </a:p>
          <a:p>
            <a:r>
              <a:rPr lang="en-US" sz="2100" dirty="0">
                <a:solidFill>
                  <a:srgbClr val="FF0000"/>
                </a:solidFill>
                <a:latin typeface="Georgia" panose="02040502050405020303" pitchFamily="18" charset="0"/>
              </a:rPr>
              <a:t>Guidelines</a:t>
            </a:r>
            <a:r>
              <a:rPr lang="en-US" sz="2100" dirty="0">
                <a:latin typeface="Georgia" panose="02040502050405020303" pitchFamily="18" charset="0"/>
              </a:rPr>
              <a:t>: Guidelines on Assembling Materials for Promotion at </a:t>
            </a:r>
            <a:r>
              <a:rPr lang="en-US" sz="2100" dirty="0">
                <a:latin typeface="Georgia" panose="02040502050405020303" pitchFamily="18" charset="0"/>
                <a:hlinkClick r:id="rId3"/>
              </a:rPr>
              <a:t>https://www.skidmore.edu/committees/pc/documents/Guidelines-on-Assembling-Materials-2022-2023-for-Promotion.pdf</a:t>
            </a:r>
            <a:endParaRPr lang="en-US" sz="2100" dirty="0">
              <a:solidFill>
                <a:srgbClr val="FF0000"/>
              </a:solidFill>
              <a:latin typeface="Georgia" panose="02040502050405020303" pitchFamily="18" charset="0"/>
            </a:endParaRPr>
          </a:p>
          <a:p>
            <a:r>
              <a:rPr lang="en-US" sz="2100" dirty="0">
                <a:solidFill>
                  <a:srgbClr val="FF0000"/>
                </a:solidFill>
                <a:latin typeface="Georgia" panose="02040502050405020303" pitchFamily="18" charset="0"/>
              </a:rPr>
              <a:t>Suggestions for Chairs/Directors</a:t>
            </a:r>
            <a:r>
              <a:rPr lang="en-US" sz="2100" dirty="0">
                <a:latin typeface="Georgia" panose="02040502050405020303" pitchFamily="18" charset="0"/>
              </a:rPr>
              <a:t>:  Model Personnel Policies from DOF/VPAA</a:t>
            </a:r>
          </a:p>
          <a:p>
            <a:pPr marL="349250" indent="0">
              <a:buNone/>
            </a:pPr>
            <a:r>
              <a:rPr lang="en-US" sz="2100" dirty="0">
                <a:latin typeface="Georgia" panose="02040502050405020303" pitchFamily="18" charset="0"/>
              </a:rPr>
              <a:t>In Chairs/Directors Handbook at </a:t>
            </a:r>
            <a:r>
              <a:rPr lang="en-US" sz="2100" dirty="0">
                <a:latin typeface="Georgia" panose="02040502050405020303" pitchFamily="18" charset="0"/>
                <a:hlinkClick r:id="rId4"/>
              </a:rPr>
              <a:t>www.skidmore.edu/dof-vpaa/handbooks/handbooks.php</a:t>
            </a:r>
            <a:r>
              <a:rPr lang="en-US" sz="2100" dirty="0">
                <a:latin typeface="Georgia" panose="02040502050405020303" pitchFamily="18" charset="0"/>
              </a:rPr>
              <a:t>.  Also available at </a:t>
            </a:r>
            <a:r>
              <a:rPr lang="en-US" sz="2100" dirty="0">
                <a:latin typeface="Georgia" panose="02040502050405020303" pitchFamily="18" charset="0"/>
                <a:hlinkClick r:id="rId5"/>
              </a:rPr>
              <a:t>www.skidmore.edu/dof-vpaa/policies_guidelines/policies.php</a:t>
            </a:r>
            <a:r>
              <a:rPr lang="en-US" sz="2100" dirty="0">
                <a:latin typeface="Georgia" panose="02040502050405020303" pitchFamily="18" charset="0"/>
              </a:rPr>
              <a:t>.  Provides suggestions for department/program procedures and file composition.  Includes model for solicitation of external, internal and department/program letters.</a:t>
            </a:r>
          </a:p>
          <a:p>
            <a:pPr marL="0" indent="0">
              <a:buNone/>
            </a:pPr>
            <a:endParaRPr lang="en-US" sz="1800" dirty="0">
              <a:latin typeface="Georgia" panose="02040502050405020303" pitchFamily="18" charset="0"/>
            </a:endParaRPr>
          </a:p>
          <a:p>
            <a:pPr marL="0" indent="0">
              <a:buNone/>
            </a:pPr>
            <a:endParaRPr lang="en-US" sz="2000" dirty="0">
              <a:latin typeface="Georgia" panose="02040502050405020303" pitchFamily="18" charset="0"/>
            </a:endParaRPr>
          </a:p>
        </p:txBody>
      </p:sp>
      <p:sp>
        <p:nvSpPr>
          <p:cNvPr id="2" name="Title 1"/>
          <p:cNvSpPr>
            <a:spLocks noGrp="1"/>
          </p:cNvSpPr>
          <p:nvPr>
            <p:ph type="title"/>
          </p:nvPr>
        </p:nvSpPr>
        <p:spPr>
          <a:xfrm>
            <a:off x="917987" y="570156"/>
            <a:ext cx="10341684" cy="739835"/>
          </a:xfrm>
        </p:spPr>
        <p:txBody>
          <a:bodyPr>
            <a:normAutofit/>
          </a:bodyPr>
          <a:lstStyle/>
          <a:p>
            <a:r>
              <a:rPr lang="en-US" sz="4000" dirty="0">
                <a:latin typeface="Georgia" panose="02040502050405020303" pitchFamily="18" charset="0"/>
              </a:rPr>
              <a:t>Procedural Resources</a:t>
            </a:r>
          </a:p>
        </p:txBody>
      </p:sp>
    </p:spTree>
    <p:extLst>
      <p:ext uri="{BB962C8B-B14F-4D97-AF65-F5344CB8AC3E}">
        <p14:creationId xmlns:p14="http://schemas.microsoft.com/office/powerpoint/2010/main" val="187352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9432" y="1972019"/>
            <a:ext cx="10515600" cy="4741819"/>
          </a:xfrm>
        </p:spPr>
        <p:txBody>
          <a:bodyPr>
            <a:normAutofit fontScale="92500" lnSpcReduction="10000"/>
          </a:bodyPr>
          <a:lstStyle/>
          <a:p>
            <a:pPr marL="0" indent="0">
              <a:buNone/>
            </a:pPr>
            <a:r>
              <a:rPr lang="en-US" dirty="0">
                <a:latin typeface="Georgia" panose="02040502050405020303" pitchFamily="18" charset="0"/>
              </a:rPr>
              <a:t>Research:</a:t>
            </a:r>
          </a:p>
          <a:p>
            <a:pPr>
              <a:lnSpc>
                <a:spcPct val="150000"/>
              </a:lnSpc>
            </a:pPr>
            <a:r>
              <a:rPr lang="en-US" sz="1900" dirty="0">
                <a:latin typeface="Georgia" panose="02040502050405020303" pitchFamily="18" charset="0"/>
              </a:rPr>
              <a:t>“An updated CV, which makes clear what has been achieved since the last promotion.” Use a distinctive font to denote accomplishments not included in the candidate’s previous tenure/promotion file. </a:t>
            </a:r>
            <a:r>
              <a:rPr lang="en-US" sz="1900" i="1" dirty="0">
                <a:latin typeface="Georgia" panose="02040502050405020303" pitchFamily="18" charset="0"/>
              </a:rPr>
              <a:t>Include materials from the year during evaluation for tenure or previous evaluation for promotion that were not included in that file. Clarify when the scholarship was done for work cited during this period and what part of it was included in the candidate’s previous tenure/promotion file</a:t>
            </a:r>
            <a:r>
              <a:rPr lang="en-US" sz="1900" dirty="0">
                <a:latin typeface="Georgia" panose="02040502050405020303" pitchFamily="18" charset="0"/>
              </a:rPr>
              <a:t>. </a:t>
            </a:r>
            <a:br>
              <a:rPr lang="en-US" sz="1900" i="1" dirty="0">
                <a:latin typeface="Georgia" panose="02040502050405020303" pitchFamily="18" charset="0"/>
              </a:rPr>
            </a:br>
            <a:endParaRPr lang="en-US" sz="1900" i="1" dirty="0">
              <a:latin typeface="Georgia" panose="02040502050405020303" pitchFamily="18" charset="0"/>
            </a:endParaRPr>
          </a:p>
          <a:p>
            <a:pPr>
              <a:lnSpc>
                <a:spcPct val="150000"/>
              </a:lnSpc>
            </a:pPr>
            <a:r>
              <a:rPr lang="en-US" sz="1900" dirty="0">
                <a:latin typeface="Georgia" panose="02040502050405020303" pitchFamily="18" charset="0"/>
              </a:rPr>
              <a:t>Scholarly, creative, or professional materials “since submission of the file supporting the last successful promotion candidacy.” For context or to show growth, candidates may include pre-Skidmore materials or materials from before gaining tenure.  The candidate shall include a Research/Artistic Statement.  </a:t>
            </a:r>
          </a:p>
          <a:p>
            <a:pPr marL="0" indent="0">
              <a:lnSpc>
                <a:spcPct val="150000"/>
              </a:lnSpc>
              <a:buNone/>
            </a:pPr>
            <a:endParaRPr lang="en-US" sz="1800" dirty="0">
              <a:latin typeface="Georgia" panose="02040502050405020303" pitchFamily="18" charset="0"/>
            </a:endParaRPr>
          </a:p>
          <a:p>
            <a:pPr marL="0" indent="0">
              <a:buNone/>
            </a:pPr>
            <a:endParaRPr lang="en-US" sz="1800" dirty="0">
              <a:latin typeface="Georgia" panose="02040502050405020303" pitchFamily="18" charset="0"/>
            </a:endParaRPr>
          </a:p>
        </p:txBody>
      </p:sp>
      <p:sp>
        <p:nvSpPr>
          <p:cNvPr id="2" name="Title 1"/>
          <p:cNvSpPr>
            <a:spLocks noGrp="1"/>
          </p:cNvSpPr>
          <p:nvPr>
            <p:ph type="title"/>
          </p:nvPr>
        </p:nvSpPr>
        <p:spPr>
          <a:xfrm>
            <a:off x="868560" y="512492"/>
            <a:ext cx="10341684" cy="941735"/>
          </a:xfrm>
        </p:spPr>
        <p:txBody>
          <a:bodyPr anchor="t">
            <a:normAutofit fontScale="90000"/>
          </a:bodyPr>
          <a:lstStyle/>
          <a:p>
            <a:r>
              <a:rPr lang="en-US" sz="4000" dirty="0">
                <a:latin typeface="Georgia" panose="02040502050405020303" pitchFamily="18" charset="0"/>
              </a:rPr>
              <a:t>File Composition: Contents</a:t>
            </a:r>
            <a:br>
              <a:rPr lang="en-US" sz="4000" dirty="0">
                <a:latin typeface="Georgia" panose="02040502050405020303" pitchFamily="18" charset="0"/>
              </a:rPr>
            </a:br>
            <a:r>
              <a:rPr lang="en-US" sz="1300" dirty="0">
                <a:latin typeface="Georgia" panose="02040502050405020303" pitchFamily="18" charset="0"/>
              </a:rPr>
              <a:t> </a:t>
            </a:r>
            <a:br>
              <a:rPr lang="en-US" sz="4000" dirty="0">
                <a:latin typeface="Georgia" panose="02040502050405020303" pitchFamily="18" charset="0"/>
              </a:rPr>
            </a:br>
            <a:r>
              <a:rPr lang="en-US" sz="1800" dirty="0">
                <a:latin typeface="Georgia" panose="02040502050405020303" pitchFamily="18" charset="0"/>
              </a:rPr>
              <a:t>For details, see </a:t>
            </a:r>
            <a:r>
              <a:rPr lang="en-US" sz="1800" i="1" dirty="0">
                <a:latin typeface="Georgia" panose="02040502050405020303" pitchFamily="18" charset="0"/>
              </a:rPr>
              <a:t>Faculty Handbook</a:t>
            </a:r>
            <a:r>
              <a:rPr lang="en-US" sz="1800" dirty="0">
                <a:latin typeface="Georgia" panose="02040502050405020303" pitchFamily="18" charset="0"/>
              </a:rPr>
              <a:t>, Part One, Article VIII, Section F, number 2, a, viii, pp. 132-3</a:t>
            </a:r>
            <a:br>
              <a:rPr lang="en-US" sz="4000" dirty="0">
                <a:latin typeface="Georgia" panose="02040502050405020303" pitchFamily="18" charset="0"/>
              </a:rPr>
            </a:br>
            <a:endParaRPr lang="en-US" sz="4000" dirty="0">
              <a:latin typeface="Georgia" panose="02040502050405020303" pitchFamily="18" charset="0"/>
            </a:endParaRPr>
          </a:p>
        </p:txBody>
      </p:sp>
    </p:spTree>
    <p:extLst>
      <p:ext uri="{BB962C8B-B14F-4D97-AF65-F5344CB8AC3E}">
        <p14:creationId xmlns:p14="http://schemas.microsoft.com/office/powerpoint/2010/main" val="35117444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9432" y="1972019"/>
            <a:ext cx="10515600" cy="4741819"/>
          </a:xfrm>
        </p:spPr>
        <p:txBody>
          <a:bodyPr>
            <a:normAutofit fontScale="92500" lnSpcReduction="20000"/>
          </a:bodyPr>
          <a:lstStyle/>
          <a:p>
            <a:pPr marL="0" indent="0">
              <a:buNone/>
            </a:pPr>
            <a:r>
              <a:rPr lang="en-US" dirty="0">
                <a:latin typeface="Georgia" panose="02040502050405020303" pitchFamily="18" charset="0"/>
              </a:rPr>
              <a:t>Teaching:</a:t>
            </a:r>
          </a:p>
          <a:p>
            <a:pPr>
              <a:lnSpc>
                <a:spcPct val="150000"/>
              </a:lnSpc>
            </a:pPr>
            <a:r>
              <a:rPr lang="en-US" sz="1900" dirty="0">
                <a:latin typeface="Georgia" panose="02040502050405020303" pitchFamily="18" charset="0"/>
              </a:rPr>
              <a:t>Copies of syllabi and teaching evaluations from the last ten most recent semesters.  May include other materials such as assignments, peer evaluations of teaching, etc.  If providing non-Skidmore teaching evaluations, please explain purpose/administration/use (this information could be part of an external letter). The candidate shall include a Teaching Statement.</a:t>
            </a:r>
            <a:br>
              <a:rPr lang="en-US" sz="1900" dirty="0">
                <a:latin typeface="Georgia" panose="02040502050405020303" pitchFamily="18" charset="0"/>
              </a:rPr>
            </a:br>
            <a:endParaRPr lang="en-US" sz="1900" dirty="0">
              <a:latin typeface="Georgia" panose="02040502050405020303" pitchFamily="18" charset="0"/>
            </a:endParaRPr>
          </a:p>
          <a:p>
            <a:pPr>
              <a:lnSpc>
                <a:spcPct val="150000"/>
              </a:lnSpc>
            </a:pPr>
            <a:r>
              <a:rPr lang="en-US" sz="1900" dirty="0">
                <a:latin typeface="Georgia" panose="02040502050405020303" pitchFamily="18" charset="0"/>
              </a:rPr>
              <a:t>A cover sheet showing courses taught, sabbatical leaves, and any course releases over the previous six years.</a:t>
            </a:r>
          </a:p>
          <a:p>
            <a:pPr marL="0" indent="0">
              <a:lnSpc>
                <a:spcPct val="150000"/>
              </a:lnSpc>
              <a:buNone/>
            </a:pPr>
            <a:endParaRPr lang="en-US" sz="1900" dirty="0">
              <a:latin typeface="Georgia" panose="02040502050405020303" pitchFamily="18" charset="0"/>
            </a:endParaRPr>
          </a:p>
          <a:p>
            <a:pPr>
              <a:lnSpc>
                <a:spcPct val="150000"/>
              </a:lnSpc>
            </a:pPr>
            <a:r>
              <a:rPr lang="en-US" sz="1900" dirty="0">
                <a:latin typeface="Georgia" panose="02040502050405020303" pitchFamily="18" charset="0"/>
              </a:rPr>
              <a:t>A numerical summary of “Dean’s Cards/Student Quantitative Evaluations”) for Items 2.1 (“Course Overall”), 4.1 (“Instructor Overall”) and 5.1 (“Learning Overall”)  for each course for the past 10 semesters, including enrolment and course enrolment cap.</a:t>
            </a:r>
            <a:endParaRPr lang="en-US" sz="1900" i="1" dirty="0">
              <a:latin typeface="Georgia" panose="02040502050405020303" pitchFamily="18" charset="0"/>
            </a:endParaRPr>
          </a:p>
          <a:p>
            <a:pPr marL="0" indent="0">
              <a:lnSpc>
                <a:spcPct val="150000"/>
              </a:lnSpc>
              <a:buNone/>
            </a:pPr>
            <a:endParaRPr lang="en-US" sz="1900" dirty="0">
              <a:latin typeface="Georgia" panose="02040502050405020303" pitchFamily="18" charset="0"/>
            </a:endParaRPr>
          </a:p>
          <a:p>
            <a:pPr marL="0" indent="0">
              <a:buNone/>
            </a:pPr>
            <a:endParaRPr lang="en-US" sz="1800" dirty="0">
              <a:latin typeface="Georgia" panose="02040502050405020303" pitchFamily="18" charset="0"/>
            </a:endParaRPr>
          </a:p>
        </p:txBody>
      </p:sp>
      <p:sp>
        <p:nvSpPr>
          <p:cNvPr id="2" name="Title 1"/>
          <p:cNvSpPr>
            <a:spLocks noGrp="1"/>
          </p:cNvSpPr>
          <p:nvPr>
            <p:ph type="title"/>
          </p:nvPr>
        </p:nvSpPr>
        <p:spPr>
          <a:xfrm>
            <a:off x="868560" y="512492"/>
            <a:ext cx="10341684" cy="941735"/>
          </a:xfrm>
        </p:spPr>
        <p:txBody>
          <a:bodyPr anchor="t">
            <a:normAutofit fontScale="90000"/>
          </a:bodyPr>
          <a:lstStyle/>
          <a:p>
            <a:r>
              <a:rPr lang="en-US" sz="4000" dirty="0">
                <a:latin typeface="Georgia" panose="02040502050405020303" pitchFamily="18" charset="0"/>
              </a:rPr>
              <a:t>File Composition: Contents</a:t>
            </a:r>
            <a:br>
              <a:rPr lang="en-US" sz="4000" dirty="0">
                <a:latin typeface="Georgia" panose="02040502050405020303" pitchFamily="18" charset="0"/>
              </a:rPr>
            </a:br>
            <a:r>
              <a:rPr lang="en-US" sz="1300" dirty="0">
                <a:latin typeface="Georgia" panose="02040502050405020303" pitchFamily="18" charset="0"/>
              </a:rPr>
              <a:t> </a:t>
            </a:r>
            <a:br>
              <a:rPr lang="en-US" sz="4000" dirty="0">
                <a:latin typeface="Georgia" panose="02040502050405020303" pitchFamily="18" charset="0"/>
              </a:rPr>
            </a:br>
            <a:r>
              <a:rPr lang="en-US" sz="1800" dirty="0">
                <a:latin typeface="Georgia" panose="02040502050405020303" pitchFamily="18" charset="0"/>
              </a:rPr>
              <a:t>For details, see </a:t>
            </a:r>
            <a:r>
              <a:rPr lang="en-US" sz="1800" i="1" dirty="0">
                <a:latin typeface="Georgia" panose="02040502050405020303" pitchFamily="18" charset="0"/>
              </a:rPr>
              <a:t>Faculty Handbook</a:t>
            </a:r>
            <a:r>
              <a:rPr lang="en-US" sz="1800" dirty="0">
                <a:latin typeface="Georgia" panose="02040502050405020303" pitchFamily="18" charset="0"/>
              </a:rPr>
              <a:t>, Part One, Article VIII, Section F, number 2, a, viii, pp. 132-3</a:t>
            </a:r>
            <a:br>
              <a:rPr lang="en-US" sz="4000" dirty="0">
                <a:latin typeface="Georgia" panose="02040502050405020303" pitchFamily="18" charset="0"/>
              </a:rPr>
            </a:br>
            <a:endParaRPr lang="en-US" sz="4000" dirty="0">
              <a:latin typeface="Georgia" panose="02040502050405020303" pitchFamily="18" charset="0"/>
            </a:endParaRPr>
          </a:p>
        </p:txBody>
      </p:sp>
    </p:spTree>
    <p:extLst>
      <p:ext uri="{BB962C8B-B14F-4D97-AF65-F5344CB8AC3E}">
        <p14:creationId xmlns:p14="http://schemas.microsoft.com/office/powerpoint/2010/main" val="9550171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9432" y="1972019"/>
            <a:ext cx="10515600" cy="4741819"/>
          </a:xfrm>
        </p:spPr>
        <p:txBody>
          <a:bodyPr>
            <a:normAutofit/>
          </a:bodyPr>
          <a:lstStyle/>
          <a:p>
            <a:pPr marL="0" indent="0">
              <a:buNone/>
            </a:pPr>
            <a:r>
              <a:rPr lang="en-US" dirty="0">
                <a:latin typeface="Georgia" panose="02040502050405020303" pitchFamily="18" charset="0"/>
              </a:rPr>
              <a:t>Service:</a:t>
            </a:r>
          </a:p>
          <a:p>
            <a:r>
              <a:rPr lang="en-US" sz="1800" dirty="0">
                <a:latin typeface="Georgia" panose="02040502050405020303" pitchFamily="18" charset="0"/>
              </a:rPr>
              <a:t>Service credentials presented in context of </a:t>
            </a:r>
            <a:r>
              <a:rPr lang="en-US" sz="1800" i="1" dirty="0">
                <a:latin typeface="Georgia" panose="02040502050405020303" pitchFamily="18" charset="0"/>
              </a:rPr>
              <a:t>Faculty Handbook </a:t>
            </a:r>
            <a:r>
              <a:rPr lang="en-US" sz="1800" dirty="0">
                <a:latin typeface="Georgia" panose="02040502050405020303" pitchFamily="18" charset="0"/>
              </a:rPr>
              <a:t>evaluative criteria for service.  May include any relevant documentation, from Skidmore or prior institutions or professional organizations.  Service prior/external to Skidmore can be explicated in an external letter.  The candidate shall include a Service Statement.</a:t>
            </a:r>
          </a:p>
          <a:p>
            <a:endParaRPr lang="en-US" dirty="0">
              <a:latin typeface="Georgia" panose="02040502050405020303" pitchFamily="18" charset="0"/>
            </a:endParaRPr>
          </a:p>
          <a:p>
            <a:pPr marL="0" indent="0">
              <a:buNone/>
            </a:pPr>
            <a:r>
              <a:rPr lang="en-US" dirty="0">
                <a:latin typeface="Georgia" panose="02040502050405020303" pitchFamily="18" charset="0"/>
              </a:rPr>
              <a:t>Other:</a:t>
            </a:r>
          </a:p>
          <a:p>
            <a:r>
              <a:rPr lang="en-US" sz="1800" dirty="0">
                <a:latin typeface="Georgia" panose="02040502050405020303" pitchFamily="18" charset="0"/>
              </a:rPr>
              <a:t>Annual reports [i.e., the “Individual Faculty Annual Summary of Activities” reports] for the past six years.</a:t>
            </a:r>
          </a:p>
          <a:p>
            <a:pPr marL="0" indent="0">
              <a:buNone/>
            </a:pPr>
            <a:endParaRPr lang="en-US" sz="1800" dirty="0">
              <a:latin typeface="Georgia" panose="02040502050405020303" pitchFamily="18" charset="0"/>
            </a:endParaRPr>
          </a:p>
          <a:p>
            <a:pPr marL="0" indent="0">
              <a:buNone/>
            </a:pPr>
            <a:endParaRPr lang="en-US" sz="1800" dirty="0">
              <a:latin typeface="Georgia" panose="02040502050405020303" pitchFamily="18" charset="0"/>
            </a:endParaRPr>
          </a:p>
        </p:txBody>
      </p:sp>
      <p:sp>
        <p:nvSpPr>
          <p:cNvPr id="2" name="Title 1"/>
          <p:cNvSpPr>
            <a:spLocks noGrp="1"/>
          </p:cNvSpPr>
          <p:nvPr>
            <p:ph type="title"/>
          </p:nvPr>
        </p:nvSpPr>
        <p:spPr>
          <a:xfrm>
            <a:off x="868560" y="512492"/>
            <a:ext cx="10341684" cy="1073117"/>
          </a:xfrm>
        </p:spPr>
        <p:txBody>
          <a:bodyPr anchor="t">
            <a:normAutofit fontScale="90000"/>
          </a:bodyPr>
          <a:lstStyle/>
          <a:p>
            <a:r>
              <a:rPr lang="en-US" sz="4000" dirty="0">
                <a:latin typeface="Georgia" panose="02040502050405020303" pitchFamily="18" charset="0"/>
              </a:rPr>
              <a:t>File Composition: Contents</a:t>
            </a:r>
            <a:br>
              <a:rPr lang="en-US" sz="4000" dirty="0">
                <a:latin typeface="Georgia" panose="02040502050405020303" pitchFamily="18" charset="0"/>
              </a:rPr>
            </a:br>
            <a:r>
              <a:rPr lang="en-US" sz="1300" dirty="0">
                <a:latin typeface="Georgia" panose="02040502050405020303" pitchFamily="18" charset="0"/>
              </a:rPr>
              <a:t> </a:t>
            </a:r>
            <a:br>
              <a:rPr lang="en-US" sz="4000" dirty="0">
                <a:latin typeface="Georgia" panose="02040502050405020303" pitchFamily="18" charset="0"/>
              </a:rPr>
            </a:br>
            <a:r>
              <a:rPr lang="en-US" sz="1800" dirty="0">
                <a:latin typeface="Georgia" panose="02040502050405020303" pitchFamily="18" charset="0"/>
              </a:rPr>
              <a:t>For details, see </a:t>
            </a:r>
            <a:r>
              <a:rPr lang="en-US" sz="1800" i="1" dirty="0">
                <a:latin typeface="Georgia" panose="02040502050405020303" pitchFamily="18" charset="0"/>
              </a:rPr>
              <a:t>Faculty Handbook</a:t>
            </a:r>
            <a:r>
              <a:rPr lang="en-US" sz="1800" dirty="0">
                <a:latin typeface="Georgia" panose="02040502050405020303" pitchFamily="18" charset="0"/>
              </a:rPr>
              <a:t>, Part One, Article VIII, Section F, number 2, a, viii, pp. 132-3</a:t>
            </a:r>
            <a:br>
              <a:rPr lang="en-US" sz="4000" dirty="0">
                <a:latin typeface="Georgia" panose="02040502050405020303" pitchFamily="18" charset="0"/>
              </a:rPr>
            </a:br>
            <a:endParaRPr lang="en-US" sz="4000" dirty="0">
              <a:latin typeface="Georgia" panose="02040502050405020303" pitchFamily="18" charset="0"/>
            </a:endParaRPr>
          </a:p>
        </p:txBody>
      </p:sp>
    </p:spTree>
    <p:extLst>
      <p:ext uri="{BB962C8B-B14F-4D97-AF65-F5344CB8AC3E}">
        <p14:creationId xmlns:p14="http://schemas.microsoft.com/office/powerpoint/2010/main" val="18577619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7987" y="2024612"/>
            <a:ext cx="10327340" cy="4522103"/>
          </a:xfrm>
        </p:spPr>
        <p:txBody>
          <a:bodyPr>
            <a:noAutofit/>
          </a:bodyPr>
          <a:lstStyle/>
          <a:p>
            <a:r>
              <a:rPr lang="en-US" sz="2000" dirty="0">
                <a:latin typeface="Georgia" panose="02040502050405020303" pitchFamily="18" charset="0"/>
              </a:rPr>
              <a:t>The candidate and letter writers are responsible for the narrative, across institutions, if applicable. </a:t>
            </a:r>
          </a:p>
          <a:p>
            <a:pPr marL="0" indent="0">
              <a:buNone/>
            </a:pPr>
            <a:endParaRPr lang="en-US" sz="2000" dirty="0">
              <a:latin typeface="Georgia" panose="02040502050405020303" pitchFamily="18" charset="0"/>
            </a:endParaRPr>
          </a:p>
          <a:p>
            <a:r>
              <a:rPr lang="en-US" sz="2000" dirty="0">
                <a:latin typeface="Georgia" panose="02040502050405020303" pitchFamily="18" charset="0"/>
              </a:rPr>
              <a:t>File readers are not experts in the candidate’s field.  Both candidates and C/PD/PPC chairs should help them to understand the candidate’s accomplishments.  </a:t>
            </a:r>
          </a:p>
          <a:p>
            <a:endParaRPr lang="en-US" sz="2000" i="1" dirty="0">
              <a:latin typeface="Georgia" panose="02040502050405020303" pitchFamily="18" charset="0"/>
            </a:endParaRPr>
          </a:p>
          <a:p>
            <a:r>
              <a:rPr lang="en-US" sz="2000" dirty="0">
                <a:latin typeface="Georgia" panose="02040502050405020303" pitchFamily="18" charset="0"/>
              </a:rPr>
              <a:t>As you write: include information and materials that help to explain and contextualize the work. Address difficulties that may have been overcome (or significant extenuating circumstances) and potential weaknesses (relative to the faculty handbook criteria) as well as strengths.</a:t>
            </a:r>
          </a:p>
          <a:p>
            <a:pPr marL="0" indent="0">
              <a:buNone/>
            </a:pPr>
            <a:endParaRPr lang="en-US" sz="2000" dirty="0">
              <a:latin typeface="Georgia" panose="02040502050405020303" pitchFamily="18" charset="0"/>
            </a:endParaRPr>
          </a:p>
          <a:p>
            <a:r>
              <a:rPr lang="en-US" sz="2000" dirty="0">
                <a:latin typeface="Georgia" panose="02040502050405020303" pitchFamily="18" charset="0"/>
              </a:rPr>
              <a:t>External/internal letters may address teaching, scholarship, and/or service.  Candidates may wish to solicit external letters that address teaching and/or service prior to Skidmore as well as external letters that address scholarship/creative work. </a:t>
            </a:r>
          </a:p>
        </p:txBody>
      </p:sp>
      <p:sp>
        <p:nvSpPr>
          <p:cNvPr id="2" name="Title 1"/>
          <p:cNvSpPr>
            <a:spLocks noGrp="1"/>
          </p:cNvSpPr>
          <p:nvPr>
            <p:ph type="title"/>
          </p:nvPr>
        </p:nvSpPr>
        <p:spPr/>
        <p:txBody>
          <a:bodyPr>
            <a:normAutofit/>
          </a:bodyPr>
          <a:lstStyle/>
          <a:p>
            <a:r>
              <a:rPr lang="en-US" sz="4000" dirty="0">
                <a:latin typeface="Georgia" panose="02040502050405020303" pitchFamily="18" charset="0"/>
              </a:rPr>
              <a:t>File Composition: Strategies</a:t>
            </a:r>
          </a:p>
        </p:txBody>
      </p:sp>
    </p:spTree>
    <p:extLst>
      <p:ext uri="{BB962C8B-B14F-4D97-AF65-F5344CB8AC3E}">
        <p14:creationId xmlns:p14="http://schemas.microsoft.com/office/powerpoint/2010/main" val="3233845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156C396-B120-3F61-41E4-54762279F357}"/>
              </a:ext>
            </a:extLst>
          </p:cNvPr>
          <p:cNvSpPr>
            <a:spLocks noGrp="1"/>
          </p:cNvSpPr>
          <p:nvPr>
            <p:ph idx="1"/>
          </p:nvPr>
        </p:nvSpPr>
        <p:spPr>
          <a:xfrm>
            <a:off x="932330" y="2033082"/>
            <a:ext cx="10327340" cy="4093082"/>
          </a:xfrm>
        </p:spPr>
        <p:txBody>
          <a:bodyPr>
            <a:normAutofit fontScale="32500" lnSpcReduction="20000"/>
          </a:bodyPr>
          <a:lstStyle/>
          <a:p>
            <a:r>
              <a:rPr lang="en-US" sz="4500" dirty="0"/>
              <a:t>Introductions and Acronyms</a:t>
            </a:r>
          </a:p>
          <a:p>
            <a:pPr marL="0" indent="0">
              <a:buNone/>
            </a:pPr>
            <a:r>
              <a:rPr lang="en-US" sz="4500" dirty="0"/>
              <a:t>          </a:t>
            </a:r>
          </a:p>
          <a:p>
            <a:pPr marL="0" indent="0">
              <a:buNone/>
            </a:pPr>
            <a:r>
              <a:rPr lang="en-US" sz="4500" dirty="0"/>
              <a:t>PC: Promotions Committee, 2023-2024</a:t>
            </a:r>
          </a:p>
          <a:p>
            <a:pPr marL="0" indent="0">
              <a:buNone/>
            </a:pPr>
            <a:r>
              <a:rPr lang="en-US" sz="4500" dirty="0"/>
              <a:t>                      Bernie Possidente, Biology, Chair 23-24 (2024)</a:t>
            </a:r>
          </a:p>
          <a:p>
            <a:pPr marL="0" indent="0">
              <a:buNone/>
            </a:pPr>
            <a:r>
              <a:rPr lang="en-US" sz="4500" dirty="0"/>
              <a:t>                      Andrew Linder, Sociology (2024)</a:t>
            </a:r>
          </a:p>
          <a:p>
            <a:pPr marL="0" indent="0">
              <a:buNone/>
            </a:pPr>
            <a:r>
              <a:rPr lang="en-US" sz="4500" dirty="0"/>
              <a:t>                      Adrienne </a:t>
            </a:r>
            <a:r>
              <a:rPr lang="en-US" sz="4500" dirty="0" err="1"/>
              <a:t>Zuerner</a:t>
            </a:r>
            <a:r>
              <a:rPr lang="en-US" sz="4500" dirty="0"/>
              <a:t>, World Languages and Literature (2025)</a:t>
            </a:r>
          </a:p>
          <a:p>
            <a:pPr marL="0" indent="0">
              <a:buNone/>
            </a:pPr>
            <a:r>
              <a:rPr lang="en-US" sz="4500" dirty="0"/>
              <a:t>                      Erica Wojcik, Psychology, </a:t>
            </a:r>
            <a:r>
              <a:rPr lang="en-US" sz="4500" i="1" dirty="0"/>
              <a:t>Interim Chair, Summer </a:t>
            </a:r>
            <a:r>
              <a:rPr lang="en-US" sz="4500" dirty="0"/>
              <a:t>2024 (2026)</a:t>
            </a:r>
          </a:p>
          <a:p>
            <a:pPr marL="0" indent="0">
              <a:buNone/>
            </a:pPr>
            <a:r>
              <a:rPr lang="en-US" sz="4500" dirty="0"/>
              <a:t>                      Sara Day-O’Connell, Music (substitute member, Spring 2024)</a:t>
            </a:r>
          </a:p>
          <a:p>
            <a:pPr marL="0" indent="0">
              <a:buNone/>
            </a:pPr>
            <a:endParaRPr lang="en-US" sz="4500" dirty="0"/>
          </a:p>
          <a:p>
            <a:pPr marL="0" indent="0">
              <a:buNone/>
            </a:pPr>
            <a:r>
              <a:rPr lang="en-US" sz="4500" dirty="0"/>
              <a:t>           PC: Promotions Committee 2024-2025</a:t>
            </a:r>
          </a:p>
          <a:p>
            <a:pPr marL="0" indent="0">
              <a:buNone/>
            </a:pPr>
            <a:r>
              <a:rPr lang="en-US" sz="4500" dirty="0"/>
              <a:t>                      Adrienne </a:t>
            </a:r>
            <a:r>
              <a:rPr lang="en-US" sz="4500" dirty="0" err="1"/>
              <a:t>Zuerner</a:t>
            </a:r>
            <a:r>
              <a:rPr lang="en-US" sz="4500" dirty="0"/>
              <a:t>, World Languages and Literature (2025)</a:t>
            </a:r>
          </a:p>
          <a:p>
            <a:pPr marL="0" indent="0">
              <a:buNone/>
            </a:pPr>
            <a:r>
              <a:rPr lang="en-US" sz="4500" dirty="0"/>
              <a:t>                      Erica Wojcik, Psychology, Interim Chair, Summer 2024 (2026)</a:t>
            </a:r>
          </a:p>
          <a:p>
            <a:pPr marL="0" indent="0">
              <a:buNone/>
            </a:pPr>
            <a:r>
              <a:rPr lang="en-US" sz="4500" dirty="0"/>
              <a:t>                      Mark </a:t>
            </a:r>
            <a:r>
              <a:rPr lang="en-US" sz="4500" dirty="0" err="1"/>
              <a:t>Youndt</a:t>
            </a:r>
            <a:r>
              <a:rPr lang="en-US" sz="4500" dirty="0"/>
              <a:t>, Management and Business (2026)</a:t>
            </a:r>
          </a:p>
          <a:p>
            <a:pPr marL="0" indent="0">
              <a:buNone/>
            </a:pPr>
            <a:r>
              <a:rPr lang="en-US" sz="4500" dirty="0"/>
              <a:t>                      </a:t>
            </a:r>
            <a:r>
              <a:rPr lang="en-US" sz="4500" dirty="0" err="1"/>
              <a:t>Joowon</a:t>
            </a:r>
            <a:r>
              <a:rPr lang="en-US" sz="4500" dirty="0"/>
              <a:t> Park, Anthropology (2027)</a:t>
            </a:r>
          </a:p>
          <a:p>
            <a:pPr marL="0" indent="0">
              <a:buNone/>
            </a:pPr>
            <a:r>
              <a:rPr lang="en-US" sz="4500" dirty="0"/>
              <a:t>                      </a:t>
            </a:r>
            <a:r>
              <a:rPr lang="en-US" sz="4500" dirty="0" err="1"/>
              <a:t>Kendrah</a:t>
            </a:r>
            <a:r>
              <a:rPr lang="en-US" sz="4500" dirty="0"/>
              <a:t> Murphy, Physics (2027)</a:t>
            </a:r>
          </a:p>
          <a:p>
            <a:pPr marL="0" indent="0">
              <a:buNone/>
            </a:pPr>
            <a:endParaRPr lang="en-US" dirty="0"/>
          </a:p>
        </p:txBody>
      </p:sp>
      <p:sp>
        <p:nvSpPr>
          <p:cNvPr id="3" name="Title 2">
            <a:extLst>
              <a:ext uri="{FF2B5EF4-FFF2-40B4-BE49-F238E27FC236}">
                <a16:creationId xmlns:a16="http://schemas.microsoft.com/office/drawing/2014/main" id="{2CC673A3-84A6-2882-7856-CFF9F2319A70}"/>
              </a:ext>
            </a:extLst>
          </p:cNvPr>
          <p:cNvSpPr>
            <a:spLocks noGrp="1"/>
          </p:cNvSpPr>
          <p:nvPr>
            <p:ph type="title"/>
          </p:nvPr>
        </p:nvSpPr>
        <p:spPr/>
        <p:txBody>
          <a:bodyPr/>
          <a:lstStyle/>
          <a:p>
            <a:r>
              <a:rPr lang="en-US" sz="4400" dirty="0"/>
              <a:t>Informational Meeting on Promotion</a:t>
            </a:r>
          </a:p>
        </p:txBody>
      </p:sp>
    </p:spTree>
    <p:extLst>
      <p:ext uri="{BB962C8B-B14F-4D97-AF65-F5344CB8AC3E}">
        <p14:creationId xmlns:p14="http://schemas.microsoft.com/office/powerpoint/2010/main" val="11722743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8713" y="2114589"/>
            <a:ext cx="10515600" cy="4636731"/>
          </a:xfrm>
        </p:spPr>
        <p:txBody>
          <a:bodyPr>
            <a:noAutofit/>
          </a:bodyPr>
          <a:lstStyle/>
          <a:p>
            <a:r>
              <a:rPr lang="en-US" sz="2000" dirty="0">
                <a:latin typeface="Georgia" panose="02040502050405020303" pitchFamily="18" charset="0"/>
              </a:rPr>
              <a:t>Procedures used by chairs/program directors for soliciting external/internal letters vary by department/program.</a:t>
            </a:r>
          </a:p>
          <a:p>
            <a:r>
              <a:rPr lang="en-US" sz="2000" dirty="0">
                <a:latin typeface="Georgia" panose="02040502050405020303" pitchFamily="18" charset="0"/>
              </a:rPr>
              <a:t>Solicited external/internal letters may address scholarship/creative work, teaching, and/or service. It’s helpful if writers describe their relationship to you, e.g., Co-PI, co-author, colleague with expertise in your field, museum curator, etc.  It’s helpful to the PC if the letters represent a range of professional relationships.</a:t>
            </a:r>
            <a:endParaRPr lang="en-US" sz="2000" i="1" u="sng" dirty="0">
              <a:latin typeface="Georgia" panose="02040502050405020303" pitchFamily="18" charset="0"/>
            </a:endParaRPr>
          </a:p>
          <a:p>
            <a:pPr marL="0" indent="0">
              <a:buNone/>
            </a:pPr>
            <a:endParaRPr lang="en-US" sz="2000" dirty="0">
              <a:latin typeface="Georgia" panose="02040502050405020303" pitchFamily="18" charset="0"/>
            </a:endParaRPr>
          </a:p>
          <a:p>
            <a:r>
              <a:rPr lang="en-US" sz="2000" dirty="0">
                <a:latin typeface="Georgia" panose="02040502050405020303" pitchFamily="18" charset="0"/>
              </a:rPr>
              <a:t>Number of solicited letters depends on what candidate and department/program consider necessary to support candidate’s case (about five is typical). </a:t>
            </a:r>
            <a:endParaRPr lang="en-US" sz="2000" i="1" dirty="0">
              <a:latin typeface="Georgia" panose="02040502050405020303" pitchFamily="18" charset="0"/>
            </a:endParaRPr>
          </a:p>
          <a:p>
            <a:pPr marL="0" indent="0">
              <a:buNone/>
            </a:pPr>
            <a:endParaRPr lang="en-US" sz="2000" dirty="0">
              <a:latin typeface="Georgia" panose="02040502050405020303" pitchFamily="18" charset="0"/>
            </a:endParaRPr>
          </a:p>
          <a:p>
            <a:r>
              <a:rPr lang="en-US" sz="2000" dirty="0">
                <a:latin typeface="Georgia" panose="02040502050405020303" pitchFamily="18" charset="0"/>
              </a:rPr>
              <a:t>Regarding  TheSpring, see “Procedures for Creation &amp; Maintenance of Electronic Faculty Academic Portfolios” in Chairs/Directors Handbook at </a:t>
            </a:r>
            <a:r>
              <a:rPr lang="en-US" sz="2000" dirty="0">
                <a:latin typeface="Georgia" panose="02040502050405020303" pitchFamily="18" charset="0"/>
                <a:hlinkClick r:id="rId2"/>
              </a:rPr>
              <a:t>www.skidmore.edu/dof-vpaa/handbooks/handbooks.php</a:t>
            </a:r>
            <a:r>
              <a:rPr lang="en-US" sz="2000" dirty="0">
                <a:latin typeface="Georgia" panose="02040502050405020303" pitchFamily="18" charset="0"/>
              </a:rPr>
              <a:t>. Same document also in tenure guidelines section at </a:t>
            </a:r>
            <a:r>
              <a:rPr lang="en-US" sz="2000" dirty="0">
                <a:latin typeface="Georgia" panose="02040502050405020303" pitchFamily="18" charset="0"/>
                <a:hlinkClick r:id="rId3"/>
              </a:rPr>
              <a:t>www.skidmore.edu/dof-vpaa/forms/index.php</a:t>
            </a:r>
            <a:r>
              <a:rPr lang="en-US" sz="2000" dirty="0">
                <a:latin typeface="Georgia" panose="02040502050405020303" pitchFamily="18" charset="0"/>
              </a:rPr>
              <a:t>.  </a:t>
            </a:r>
          </a:p>
          <a:p>
            <a:pPr marL="0" indent="0">
              <a:buNone/>
            </a:pPr>
            <a:endParaRPr lang="en-US" sz="2000" dirty="0">
              <a:latin typeface="Georgia" panose="02040502050405020303" pitchFamily="18" charset="0"/>
            </a:endParaRPr>
          </a:p>
        </p:txBody>
      </p:sp>
      <p:sp>
        <p:nvSpPr>
          <p:cNvPr id="2" name="Title 1"/>
          <p:cNvSpPr>
            <a:spLocks noGrp="1"/>
          </p:cNvSpPr>
          <p:nvPr>
            <p:ph type="title"/>
          </p:nvPr>
        </p:nvSpPr>
        <p:spPr>
          <a:xfrm>
            <a:off x="774913" y="621332"/>
            <a:ext cx="10515600" cy="898410"/>
          </a:xfrm>
        </p:spPr>
        <p:txBody>
          <a:bodyPr>
            <a:normAutofit/>
          </a:bodyPr>
          <a:lstStyle/>
          <a:p>
            <a:r>
              <a:rPr lang="en-US" sz="4000" dirty="0">
                <a:latin typeface="Georgia" panose="02040502050405020303" pitchFamily="18" charset="0"/>
              </a:rPr>
              <a:t>File Composition: Letters &amp; TheSpring</a:t>
            </a:r>
          </a:p>
        </p:txBody>
      </p:sp>
    </p:spTree>
    <p:extLst>
      <p:ext uri="{BB962C8B-B14F-4D97-AF65-F5344CB8AC3E}">
        <p14:creationId xmlns:p14="http://schemas.microsoft.com/office/powerpoint/2010/main" val="13814439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5ADF603-F284-BBEE-0F38-1DF690FB6999}"/>
              </a:ext>
            </a:extLst>
          </p:cNvPr>
          <p:cNvSpPr>
            <a:spLocks noGrp="1"/>
          </p:cNvSpPr>
          <p:nvPr>
            <p:ph idx="1"/>
          </p:nvPr>
        </p:nvSpPr>
        <p:spPr>
          <a:xfrm>
            <a:off x="932330" y="2082978"/>
            <a:ext cx="10327340" cy="4495352"/>
          </a:xfrm>
        </p:spPr>
        <p:txBody>
          <a:bodyPr>
            <a:normAutofit/>
          </a:bodyPr>
          <a:lstStyle/>
          <a:p>
            <a:pPr marL="0" indent="0">
              <a:lnSpc>
                <a:spcPct val="150000"/>
              </a:lnSpc>
              <a:buNone/>
            </a:pPr>
            <a:r>
              <a:rPr lang="en-US" u="sng" dirty="0"/>
              <a:t>Teaching: </a:t>
            </a:r>
            <a:r>
              <a:rPr lang="en-US" dirty="0"/>
              <a:t>Evidence to build a picture of teaching approach and efficacy Candidate’s teaching statement:</a:t>
            </a:r>
          </a:p>
          <a:p>
            <a:pPr lvl="1">
              <a:lnSpc>
                <a:spcPct val="150000"/>
              </a:lnSpc>
            </a:pPr>
            <a:r>
              <a:rPr lang="en-US" sz="2400" dirty="0"/>
              <a:t> Not just abstract “teaching philosophy” </a:t>
            </a:r>
          </a:p>
          <a:p>
            <a:pPr lvl="1">
              <a:lnSpc>
                <a:spcPct val="150000"/>
              </a:lnSpc>
            </a:pPr>
            <a:r>
              <a:rPr lang="en-US" sz="2400" dirty="0"/>
              <a:t>Description of courses, what has changed over the years</a:t>
            </a:r>
          </a:p>
          <a:p>
            <a:pPr lvl="1">
              <a:lnSpc>
                <a:spcPct val="150000"/>
              </a:lnSpc>
            </a:pPr>
            <a:r>
              <a:rPr lang="en-US" sz="2400" dirty="0"/>
              <a:t> Teaching strategies (including examples)</a:t>
            </a:r>
          </a:p>
          <a:p>
            <a:pPr lvl="1">
              <a:lnSpc>
                <a:spcPct val="150000"/>
              </a:lnSpc>
            </a:pPr>
            <a:r>
              <a:rPr lang="en-US" sz="2400" dirty="0"/>
              <a:t> Outcomes (including examples)</a:t>
            </a:r>
          </a:p>
          <a:p>
            <a:pPr lvl="1">
              <a:lnSpc>
                <a:spcPct val="150000"/>
              </a:lnSpc>
            </a:pPr>
            <a:r>
              <a:rPr lang="en-US" sz="2400" dirty="0"/>
              <a:t> How any challenges have been overcome (including examples)</a:t>
            </a:r>
          </a:p>
          <a:p>
            <a:endParaRPr lang="en-US" dirty="0"/>
          </a:p>
        </p:txBody>
      </p:sp>
      <p:sp>
        <p:nvSpPr>
          <p:cNvPr id="3" name="Title 2">
            <a:extLst>
              <a:ext uri="{FF2B5EF4-FFF2-40B4-BE49-F238E27FC236}">
                <a16:creationId xmlns:a16="http://schemas.microsoft.com/office/drawing/2014/main" id="{374EDE9F-C099-4709-E75D-FE8840FF739F}"/>
              </a:ext>
            </a:extLst>
          </p:cNvPr>
          <p:cNvSpPr>
            <a:spLocks noGrp="1"/>
          </p:cNvSpPr>
          <p:nvPr>
            <p:ph type="title"/>
          </p:nvPr>
        </p:nvSpPr>
        <p:spPr>
          <a:xfrm>
            <a:off x="917986" y="585396"/>
            <a:ext cx="10341684" cy="1054250"/>
          </a:xfrm>
        </p:spPr>
        <p:txBody>
          <a:bodyPr/>
          <a:lstStyle/>
          <a:p>
            <a:r>
              <a:rPr lang="en-US" sz="3600" dirty="0"/>
              <a:t>What Makes a Case Compelling for the Promotions Committee?</a:t>
            </a:r>
          </a:p>
        </p:txBody>
      </p:sp>
    </p:spTree>
    <p:extLst>
      <p:ext uri="{BB962C8B-B14F-4D97-AF65-F5344CB8AC3E}">
        <p14:creationId xmlns:p14="http://schemas.microsoft.com/office/powerpoint/2010/main" val="466595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5ADF603-F284-BBEE-0F38-1DF690FB6999}"/>
              </a:ext>
            </a:extLst>
          </p:cNvPr>
          <p:cNvSpPr>
            <a:spLocks noGrp="1"/>
          </p:cNvSpPr>
          <p:nvPr>
            <p:ph idx="1"/>
          </p:nvPr>
        </p:nvSpPr>
        <p:spPr>
          <a:xfrm>
            <a:off x="932330" y="2248348"/>
            <a:ext cx="10327340" cy="4495352"/>
          </a:xfrm>
        </p:spPr>
        <p:txBody>
          <a:bodyPr>
            <a:normAutofit/>
          </a:bodyPr>
          <a:lstStyle/>
          <a:p>
            <a:pPr>
              <a:lnSpc>
                <a:spcPct val="150000"/>
              </a:lnSpc>
            </a:pPr>
            <a:r>
              <a:rPr lang="en-US" dirty="0"/>
              <a:t>Teaching file may include</a:t>
            </a:r>
          </a:p>
          <a:p>
            <a:pPr lvl="1">
              <a:lnSpc>
                <a:spcPct val="150000"/>
              </a:lnSpc>
            </a:pPr>
            <a:r>
              <a:rPr lang="en-US" dirty="0"/>
              <a:t>Examples of assignments and student feedback</a:t>
            </a:r>
          </a:p>
          <a:p>
            <a:pPr lvl="1">
              <a:lnSpc>
                <a:spcPct val="150000"/>
              </a:lnSpc>
            </a:pPr>
            <a:r>
              <a:rPr lang="en-US" dirty="0"/>
              <a:t>Description of changes to assignments to improve student learning</a:t>
            </a:r>
          </a:p>
          <a:p>
            <a:pPr lvl="1">
              <a:lnSpc>
                <a:spcPct val="150000"/>
              </a:lnSpc>
            </a:pPr>
            <a:r>
              <a:rPr lang="en-US" dirty="0"/>
              <a:t>Annotated syllabi, example lesson plan </a:t>
            </a:r>
          </a:p>
          <a:p>
            <a:pPr lvl="1">
              <a:lnSpc>
                <a:spcPct val="150000"/>
              </a:lnSpc>
            </a:pPr>
            <a:r>
              <a:rPr lang="en-US" dirty="0"/>
              <a:t>Etc.</a:t>
            </a:r>
          </a:p>
          <a:p>
            <a:pPr marL="0" indent="0">
              <a:buNone/>
            </a:pPr>
            <a:endParaRPr lang="en-US" dirty="0"/>
          </a:p>
        </p:txBody>
      </p:sp>
      <p:sp>
        <p:nvSpPr>
          <p:cNvPr id="3" name="Title 2">
            <a:extLst>
              <a:ext uri="{FF2B5EF4-FFF2-40B4-BE49-F238E27FC236}">
                <a16:creationId xmlns:a16="http://schemas.microsoft.com/office/drawing/2014/main" id="{374EDE9F-C099-4709-E75D-FE8840FF739F}"/>
              </a:ext>
            </a:extLst>
          </p:cNvPr>
          <p:cNvSpPr>
            <a:spLocks noGrp="1"/>
          </p:cNvSpPr>
          <p:nvPr>
            <p:ph type="title"/>
          </p:nvPr>
        </p:nvSpPr>
        <p:spPr>
          <a:xfrm>
            <a:off x="917986" y="585396"/>
            <a:ext cx="10341684" cy="1054250"/>
          </a:xfrm>
        </p:spPr>
        <p:txBody>
          <a:bodyPr/>
          <a:lstStyle/>
          <a:p>
            <a:r>
              <a:rPr lang="en-US" sz="3600" dirty="0"/>
              <a:t>What Makes a Case Compelling for the Promotions Committee?</a:t>
            </a:r>
          </a:p>
        </p:txBody>
      </p:sp>
    </p:spTree>
    <p:extLst>
      <p:ext uri="{BB962C8B-B14F-4D97-AF65-F5344CB8AC3E}">
        <p14:creationId xmlns:p14="http://schemas.microsoft.com/office/powerpoint/2010/main" val="35276464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5ADF603-F284-BBEE-0F38-1DF690FB6999}"/>
              </a:ext>
            </a:extLst>
          </p:cNvPr>
          <p:cNvSpPr>
            <a:spLocks noGrp="1"/>
          </p:cNvSpPr>
          <p:nvPr>
            <p:ph idx="1"/>
          </p:nvPr>
        </p:nvSpPr>
        <p:spPr>
          <a:xfrm>
            <a:off x="932330" y="2248348"/>
            <a:ext cx="10327340" cy="4495352"/>
          </a:xfrm>
        </p:spPr>
        <p:txBody>
          <a:bodyPr>
            <a:normAutofit/>
          </a:bodyPr>
          <a:lstStyle/>
          <a:p>
            <a:pPr marL="411480" lvl="1" indent="0">
              <a:lnSpc>
                <a:spcPct val="150000"/>
              </a:lnSpc>
              <a:buNone/>
            </a:pPr>
            <a:endParaRPr lang="en-US" dirty="0"/>
          </a:p>
          <a:p>
            <a:pPr>
              <a:lnSpc>
                <a:spcPct val="150000"/>
              </a:lnSpc>
            </a:pPr>
            <a:r>
              <a:rPr lang="en-US" dirty="0"/>
              <a:t>C/PD letter clearly states what the candidate taught and where the </a:t>
            </a:r>
            <a:r>
              <a:rPr lang="en-US"/>
              <a:t>teaching fits </a:t>
            </a:r>
            <a:r>
              <a:rPr lang="en-US" dirty="0"/>
              <a:t>into the curriculum;</a:t>
            </a:r>
          </a:p>
          <a:p>
            <a:pPr>
              <a:lnSpc>
                <a:spcPct val="150000"/>
              </a:lnSpc>
            </a:pPr>
            <a:r>
              <a:rPr lang="en-US" dirty="0"/>
              <a:t>Detailed description of peer observations of teaching from multiple faculty members</a:t>
            </a:r>
          </a:p>
          <a:p>
            <a:pPr>
              <a:lnSpc>
                <a:spcPct val="150000"/>
              </a:lnSpc>
            </a:pPr>
            <a:endParaRPr lang="en-US" dirty="0"/>
          </a:p>
          <a:p>
            <a:pPr marL="0" indent="0">
              <a:buNone/>
            </a:pPr>
            <a:endParaRPr lang="en-US" dirty="0"/>
          </a:p>
        </p:txBody>
      </p:sp>
      <p:sp>
        <p:nvSpPr>
          <p:cNvPr id="3" name="Title 2">
            <a:extLst>
              <a:ext uri="{FF2B5EF4-FFF2-40B4-BE49-F238E27FC236}">
                <a16:creationId xmlns:a16="http://schemas.microsoft.com/office/drawing/2014/main" id="{374EDE9F-C099-4709-E75D-FE8840FF739F}"/>
              </a:ext>
            </a:extLst>
          </p:cNvPr>
          <p:cNvSpPr>
            <a:spLocks noGrp="1"/>
          </p:cNvSpPr>
          <p:nvPr>
            <p:ph type="title"/>
          </p:nvPr>
        </p:nvSpPr>
        <p:spPr>
          <a:xfrm>
            <a:off x="917986" y="585396"/>
            <a:ext cx="10341684" cy="1054250"/>
          </a:xfrm>
        </p:spPr>
        <p:txBody>
          <a:bodyPr/>
          <a:lstStyle/>
          <a:p>
            <a:r>
              <a:rPr lang="en-US" sz="3600" dirty="0"/>
              <a:t>What Makes a Case Compelling for the Promotions Committee?</a:t>
            </a:r>
          </a:p>
        </p:txBody>
      </p:sp>
    </p:spTree>
    <p:extLst>
      <p:ext uri="{BB962C8B-B14F-4D97-AF65-F5344CB8AC3E}">
        <p14:creationId xmlns:p14="http://schemas.microsoft.com/office/powerpoint/2010/main" val="12933689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4BF7F14-2EE4-544E-90AA-5CF9277FC208}"/>
              </a:ext>
            </a:extLst>
          </p:cNvPr>
          <p:cNvSpPr>
            <a:spLocks noGrp="1"/>
          </p:cNvSpPr>
          <p:nvPr>
            <p:ph idx="1"/>
          </p:nvPr>
        </p:nvSpPr>
        <p:spPr/>
        <p:txBody>
          <a:bodyPr/>
          <a:lstStyle/>
          <a:p>
            <a:pPr marL="0" indent="0">
              <a:buNone/>
            </a:pPr>
            <a:r>
              <a:rPr lang="en-US" u="sng" dirty="0"/>
              <a:t>Scholarship</a:t>
            </a:r>
          </a:p>
          <a:p>
            <a:r>
              <a:rPr lang="en-US" dirty="0"/>
              <a:t>C/</a:t>
            </a:r>
            <a:r>
              <a:rPr lang="en-US"/>
              <a:t>PD letter </a:t>
            </a:r>
            <a:r>
              <a:rPr lang="en-US" dirty="0"/>
              <a:t>states expectations for scholarship and how the candidate met them (this can be done in other departmental letters as well)</a:t>
            </a:r>
          </a:p>
          <a:p>
            <a:r>
              <a:rPr lang="en-US" dirty="0"/>
              <a:t>Scholarship statement written for non-experts</a:t>
            </a:r>
          </a:p>
          <a:p>
            <a:r>
              <a:rPr lang="en-US" dirty="0"/>
              <a:t>Description of (specific) future plans </a:t>
            </a:r>
          </a:p>
          <a:p>
            <a:r>
              <a:rPr lang="en-US" dirty="0"/>
              <a:t>If in a collaborative discipline: table indicating your role in each project/publication</a:t>
            </a:r>
          </a:p>
          <a:p>
            <a:r>
              <a:rPr lang="en-US" dirty="0"/>
              <a:t>Clear indication of when work was done for each scholarship piece</a:t>
            </a:r>
          </a:p>
          <a:p>
            <a:endParaRPr lang="en-US" dirty="0"/>
          </a:p>
        </p:txBody>
      </p:sp>
      <p:sp>
        <p:nvSpPr>
          <p:cNvPr id="3" name="Title 2">
            <a:extLst>
              <a:ext uri="{FF2B5EF4-FFF2-40B4-BE49-F238E27FC236}">
                <a16:creationId xmlns:a16="http://schemas.microsoft.com/office/drawing/2014/main" id="{218C2815-A4B2-FA45-9A25-C69F80E3CDA3}"/>
              </a:ext>
            </a:extLst>
          </p:cNvPr>
          <p:cNvSpPr>
            <a:spLocks noGrp="1"/>
          </p:cNvSpPr>
          <p:nvPr>
            <p:ph type="title"/>
          </p:nvPr>
        </p:nvSpPr>
        <p:spPr/>
        <p:txBody>
          <a:bodyPr/>
          <a:lstStyle/>
          <a:p>
            <a:r>
              <a:rPr lang="en-US" sz="3600" dirty="0"/>
              <a:t>What Makes a Case Compelling for the Promotions Committee?</a:t>
            </a:r>
          </a:p>
        </p:txBody>
      </p:sp>
    </p:spTree>
    <p:extLst>
      <p:ext uri="{BB962C8B-B14F-4D97-AF65-F5344CB8AC3E}">
        <p14:creationId xmlns:p14="http://schemas.microsoft.com/office/powerpoint/2010/main" val="24222519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EB0B458-712A-FB4F-9620-6B39E48EC715}"/>
              </a:ext>
            </a:extLst>
          </p:cNvPr>
          <p:cNvSpPr>
            <a:spLocks noGrp="1"/>
          </p:cNvSpPr>
          <p:nvPr>
            <p:ph idx="1"/>
          </p:nvPr>
        </p:nvSpPr>
        <p:spPr/>
        <p:txBody>
          <a:bodyPr/>
          <a:lstStyle/>
          <a:p>
            <a:pPr marL="0" indent="0">
              <a:buNone/>
            </a:pPr>
            <a:r>
              <a:rPr lang="en-US" u="sng" dirty="0"/>
              <a:t>Service</a:t>
            </a:r>
          </a:p>
          <a:p>
            <a:r>
              <a:rPr lang="en-US" dirty="0"/>
              <a:t>Service statement explains specific responsibilities of each service role</a:t>
            </a:r>
          </a:p>
          <a:p>
            <a:r>
              <a:rPr lang="en-US" dirty="0"/>
              <a:t>Service statement includes plan for future service</a:t>
            </a:r>
          </a:p>
          <a:p>
            <a:r>
              <a:rPr lang="en-US" dirty="0"/>
              <a:t>At least one internal letter that can speak to quality of service</a:t>
            </a:r>
          </a:p>
          <a:p>
            <a:r>
              <a:rPr lang="en-US" dirty="0"/>
              <a:t>Department letters speak to quality of departmental service</a:t>
            </a:r>
          </a:p>
        </p:txBody>
      </p:sp>
      <p:sp>
        <p:nvSpPr>
          <p:cNvPr id="3" name="Title 2">
            <a:extLst>
              <a:ext uri="{FF2B5EF4-FFF2-40B4-BE49-F238E27FC236}">
                <a16:creationId xmlns:a16="http://schemas.microsoft.com/office/drawing/2014/main" id="{8E1B0472-E85A-6748-A92A-F6FEB866B7D9}"/>
              </a:ext>
            </a:extLst>
          </p:cNvPr>
          <p:cNvSpPr>
            <a:spLocks noGrp="1"/>
          </p:cNvSpPr>
          <p:nvPr>
            <p:ph type="title"/>
          </p:nvPr>
        </p:nvSpPr>
        <p:spPr/>
        <p:txBody>
          <a:bodyPr/>
          <a:lstStyle/>
          <a:p>
            <a:r>
              <a:rPr lang="en-US" sz="3600" dirty="0"/>
              <a:t>What Makes a Case Compelling for the Promotions Committee?</a:t>
            </a:r>
          </a:p>
        </p:txBody>
      </p:sp>
    </p:spTree>
    <p:extLst>
      <p:ext uri="{BB962C8B-B14F-4D97-AF65-F5344CB8AC3E}">
        <p14:creationId xmlns:p14="http://schemas.microsoft.com/office/powerpoint/2010/main" val="20002722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5ADF603-F284-BBEE-0F38-1DF690FB6999}"/>
              </a:ext>
            </a:extLst>
          </p:cNvPr>
          <p:cNvSpPr>
            <a:spLocks noGrp="1"/>
          </p:cNvSpPr>
          <p:nvPr>
            <p:ph idx="1"/>
          </p:nvPr>
        </p:nvSpPr>
        <p:spPr>
          <a:xfrm>
            <a:off x="932330" y="2248348"/>
            <a:ext cx="10327340" cy="4495352"/>
          </a:xfrm>
        </p:spPr>
        <p:txBody>
          <a:bodyPr>
            <a:normAutofit/>
          </a:bodyPr>
          <a:lstStyle/>
          <a:p>
            <a:pPr marL="0" indent="0">
              <a:lnSpc>
                <a:spcPct val="110000"/>
              </a:lnSpc>
              <a:buNone/>
            </a:pPr>
            <a:r>
              <a:rPr lang="en-US" dirty="0"/>
              <a:t>Letters:</a:t>
            </a:r>
          </a:p>
          <a:p>
            <a:pPr>
              <a:lnSpc>
                <a:spcPct val="110000"/>
              </a:lnSpc>
            </a:pPr>
            <a:r>
              <a:rPr lang="en-US" dirty="0"/>
              <a:t>External letter file includes letters </a:t>
            </a:r>
            <a:r>
              <a:rPr lang="en-US" u="sng" dirty="0"/>
              <a:t>not</a:t>
            </a:r>
            <a:r>
              <a:rPr lang="en-US" dirty="0"/>
              <a:t> written by people who are personal friends of the candidate;</a:t>
            </a:r>
          </a:p>
          <a:p>
            <a:pPr marL="0" indent="0">
              <a:lnSpc>
                <a:spcPct val="150000"/>
              </a:lnSpc>
              <a:buNone/>
            </a:pPr>
            <a:endParaRPr lang="en-US" dirty="0"/>
          </a:p>
          <a:p>
            <a:r>
              <a:rPr lang="en-US" dirty="0"/>
              <a:t>Letters from collaborators should describe the nature of the collaboration and who did what;</a:t>
            </a:r>
          </a:p>
          <a:p>
            <a:pPr marL="0" indent="0">
              <a:lnSpc>
                <a:spcPct val="150000"/>
              </a:lnSpc>
              <a:buNone/>
            </a:pPr>
            <a:endParaRPr lang="en-US" dirty="0"/>
          </a:p>
          <a:p>
            <a:r>
              <a:rPr lang="en-US" dirty="0"/>
              <a:t>At least five external letters, at least one of whom is a full professor in the candidate’s discipline</a:t>
            </a:r>
          </a:p>
          <a:p>
            <a:endParaRPr lang="en-US" dirty="0"/>
          </a:p>
        </p:txBody>
      </p:sp>
      <p:sp>
        <p:nvSpPr>
          <p:cNvPr id="3" name="Title 2">
            <a:extLst>
              <a:ext uri="{FF2B5EF4-FFF2-40B4-BE49-F238E27FC236}">
                <a16:creationId xmlns:a16="http://schemas.microsoft.com/office/drawing/2014/main" id="{374EDE9F-C099-4709-E75D-FE8840FF739F}"/>
              </a:ext>
            </a:extLst>
          </p:cNvPr>
          <p:cNvSpPr>
            <a:spLocks noGrp="1"/>
          </p:cNvSpPr>
          <p:nvPr>
            <p:ph type="title"/>
          </p:nvPr>
        </p:nvSpPr>
        <p:spPr>
          <a:xfrm>
            <a:off x="917986" y="585396"/>
            <a:ext cx="10341684" cy="1054250"/>
          </a:xfrm>
        </p:spPr>
        <p:txBody>
          <a:bodyPr/>
          <a:lstStyle/>
          <a:p>
            <a:r>
              <a:rPr lang="en-US" sz="3600" dirty="0"/>
              <a:t>What Makes a Case Compelling for the Promotions Committee?</a:t>
            </a:r>
          </a:p>
        </p:txBody>
      </p:sp>
    </p:spTree>
    <p:extLst>
      <p:ext uri="{BB962C8B-B14F-4D97-AF65-F5344CB8AC3E}">
        <p14:creationId xmlns:p14="http://schemas.microsoft.com/office/powerpoint/2010/main" val="40613508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7987" y="2112161"/>
            <a:ext cx="10327340" cy="4502648"/>
          </a:xfrm>
        </p:spPr>
        <p:txBody>
          <a:bodyPr>
            <a:normAutofit fontScale="92500"/>
          </a:bodyPr>
          <a:lstStyle/>
          <a:p>
            <a:r>
              <a:rPr lang="en-US" dirty="0">
                <a:latin typeface="Georgia" panose="02040502050405020303" pitchFamily="18" charset="0"/>
              </a:rPr>
              <a:t>“Faculty may stand for promotion to Professor at their discretion.” </a:t>
            </a:r>
            <a:br>
              <a:rPr lang="en-US" dirty="0">
                <a:latin typeface="Georgia" panose="02040502050405020303" pitchFamily="18" charset="0"/>
              </a:rPr>
            </a:br>
            <a:r>
              <a:rPr lang="en-US" i="1" dirty="0">
                <a:latin typeface="Georgia" panose="02040502050405020303" pitchFamily="18" charset="0"/>
              </a:rPr>
              <a:t>Faculty Handbook</a:t>
            </a:r>
            <a:r>
              <a:rPr lang="en-US" dirty="0">
                <a:latin typeface="Georgia" panose="02040502050405020303" pitchFamily="18" charset="0"/>
              </a:rPr>
              <a:t>, Part One, Article 8, Section F, number 2, a, ii.</a:t>
            </a:r>
          </a:p>
          <a:p>
            <a:pPr marL="0" indent="0">
              <a:buNone/>
            </a:pPr>
            <a:endParaRPr lang="en-US" dirty="0">
              <a:latin typeface="Georgia" panose="02040502050405020303" pitchFamily="18" charset="0"/>
            </a:endParaRPr>
          </a:p>
          <a:p>
            <a:r>
              <a:rPr lang="en-US" dirty="0">
                <a:latin typeface="Georgia" panose="02040502050405020303" pitchFamily="18" charset="0"/>
              </a:rPr>
              <a:t>Three ways to initiate: You, Chair/Director, DOF/ADOF</a:t>
            </a:r>
            <a:br>
              <a:rPr lang="en-US" i="1" dirty="0">
                <a:latin typeface="Georgia" panose="02040502050405020303" pitchFamily="18" charset="0"/>
              </a:rPr>
            </a:br>
            <a:endParaRPr lang="en-US" dirty="0">
              <a:latin typeface="Georgia" panose="02040502050405020303" pitchFamily="18" charset="0"/>
            </a:endParaRPr>
          </a:p>
          <a:p>
            <a:r>
              <a:rPr lang="en-US" dirty="0">
                <a:latin typeface="Georgia" panose="02040502050405020303" pitchFamily="18" charset="0"/>
              </a:rPr>
              <a:t>Ability to make a compelling case in relation to </a:t>
            </a:r>
            <a:r>
              <a:rPr lang="en-US" i="1" dirty="0">
                <a:latin typeface="Georgia" panose="02040502050405020303" pitchFamily="18" charset="0"/>
              </a:rPr>
              <a:t>Faculty Handbook </a:t>
            </a:r>
            <a:r>
              <a:rPr lang="en-US" dirty="0">
                <a:latin typeface="Georgia" panose="02040502050405020303" pitchFamily="18" charset="0"/>
              </a:rPr>
              <a:t>criteria</a:t>
            </a:r>
          </a:p>
          <a:p>
            <a:endParaRPr lang="en-US" dirty="0">
              <a:latin typeface="Georgia" panose="02040502050405020303" pitchFamily="18" charset="0"/>
            </a:endParaRPr>
          </a:p>
          <a:p>
            <a:r>
              <a:rPr lang="en-US" dirty="0">
                <a:latin typeface="Georgia" panose="02040502050405020303" pitchFamily="18" charset="0"/>
              </a:rPr>
              <a:t>Willingness to undertake the work (assembling promotion file, soliciting letters, etc.)</a:t>
            </a:r>
          </a:p>
          <a:p>
            <a:pPr marL="0" indent="0">
              <a:buNone/>
            </a:pPr>
            <a:endParaRPr lang="en-US" dirty="0">
              <a:latin typeface="Georgia" panose="02040502050405020303" pitchFamily="18" charset="0"/>
            </a:endParaRPr>
          </a:p>
          <a:p>
            <a:r>
              <a:rPr lang="en-US" dirty="0">
                <a:latin typeface="Georgia" panose="02040502050405020303" pitchFamily="18" charset="0"/>
              </a:rPr>
              <a:t>Preparedness for possible negative outcome</a:t>
            </a:r>
          </a:p>
          <a:p>
            <a:pPr marL="0" indent="0">
              <a:buNone/>
            </a:pPr>
            <a:endParaRPr lang="en-US" sz="2000" dirty="0">
              <a:latin typeface="Georgia" panose="02040502050405020303" pitchFamily="18" charset="0"/>
            </a:endParaRPr>
          </a:p>
        </p:txBody>
      </p:sp>
      <p:sp>
        <p:nvSpPr>
          <p:cNvPr id="2" name="Title 1"/>
          <p:cNvSpPr>
            <a:spLocks noGrp="1"/>
          </p:cNvSpPr>
          <p:nvPr>
            <p:ph type="title"/>
          </p:nvPr>
        </p:nvSpPr>
        <p:spPr/>
        <p:txBody>
          <a:bodyPr>
            <a:normAutofit/>
          </a:bodyPr>
          <a:lstStyle/>
          <a:p>
            <a:r>
              <a:rPr lang="en-US" sz="4000" dirty="0">
                <a:latin typeface="Georgia" panose="02040502050405020303" pitchFamily="18" charset="0"/>
              </a:rPr>
              <a:t>Deciding When to Stand for Promotion</a:t>
            </a:r>
          </a:p>
        </p:txBody>
      </p:sp>
    </p:spTree>
    <p:extLst>
      <p:ext uri="{BB962C8B-B14F-4D97-AF65-F5344CB8AC3E}">
        <p14:creationId xmlns:p14="http://schemas.microsoft.com/office/powerpoint/2010/main" val="7551295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35892" y="2575249"/>
            <a:ext cx="8703051" cy="1323439"/>
          </a:xfrm>
          <a:prstGeom prst="rect">
            <a:avLst/>
          </a:prstGeom>
          <a:noFill/>
        </p:spPr>
        <p:txBody>
          <a:bodyPr wrap="square" rtlCol="0">
            <a:spAutoFit/>
          </a:bodyPr>
          <a:lstStyle/>
          <a:p>
            <a:pPr algn="ctr"/>
            <a:r>
              <a:rPr lang="en-US" sz="4000" dirty="0">
                <a:latin typeface="Georgia" panose="02040502050405020303" pitchFamily="18" charset="0"/>
              </a:rPr>
              <a:t>How Else Can We Help?</a:t>
            </a:r>
          </a:p>
          <a:p>
            <a:pPr algn="ctr"/>
            <a:r>
              <a:rPr lang="en-US" sz="4000" dirty="0">
                <a:latin typeface="Georgia" panose="02040502050405020303" pitchFamily="18" charset="0"/>
              </a:rPr>
              <a:t>Questions? </a:t>
            </a:r>
          </a:p>
        </p:txBody>
      </p:sp>
    </p:spTree>
    <p:extLst>
      <p:ext uri="{BB962C8B-B14F-4D97-AF65-F5344CB8AC3E}">
        <p14:creationId xmlns:p14="http://schemas.microsoft.com/office/powerpoint/2010/main" val="4228962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156C396-B120-3F61-41E4-54762279F357}"/>
              </a:ext>
            </a:extLst>
          </p:cNvPr>
          <p:cNvSpPr>
            <a:spLocks noGrp="1"/>
          </p:cNvSpPr>
          <p:nvPr>
            <p:ph idx="1"/>
          </p:nvPr>
        </p:nvSpPr>
        <p:spPr/>
        <p:txBody>
          <a:bodyPr>
            <a:normAutofit/>
          </a:bodyPr>
          <a:lstStyle/>
          <a:p>
            <a:r>
              <a:rPr lang="en-US" dirty="0"/>
              <a:t>Introductions and Acronyms</a:t>
            </a:r>
          </a:p>
          <a:p>
            <a:pPr marL="0" indent="0">
              <a:buNone/>
            </a:pPr>
            <a:r>
              <a:rPr lang="en-US" dirty="0"/>
              <a:t>          </a:t>
            </a:r>
          </a:p>
          <a:p>
            <a:pPr marL="0" indent="0">
              <a:buNone/>
            </a:pPr>
            <a:r>
              <a:rPr lang="en-US" dirty="0"/>
              <a:t>          DOF/VPAA: Dean of Faculty/Vice President for Academic Affairs </a:t>
            </a:r>
          </a:p>
          <a:p>
            <a:pPr marL="0" indent="0">
              <a:buNone/>
            </a:pPr>
            <a:r>
              <a:rPr lang="en-US" dirty="0"/>
              <a:t>               </a:t>
            </a:r>
            <a:r>
              <a:rPr lang="en-US" i="1" dirty="0"/>
              <a:t>Dorothy Mosby</a:t>
            </a:r>
          </a:p>
          <a:p>
            <a:pPr marL="0" indent="0">
              <a:buNone/>
            </a:pPr>
            <a:r>
              <a:rPr lang="en-US" dirty="0"/>
              <a:t>          ADOF: Associate Dean of Faculty (Faculty Affairs)</a:t>
            </a:r>
          </a:p>
          <a:p>
            <a:pPr marL="0" indent="0">
              <a:buNone/>
            </a:pPr>
            <a:r>
              <a:rPr lang="en-US" dirty="0"/>
              <a:t>                </a:t>
            </a:r>
            <a:r>
              <a:rPr lang="en-US" i="1" dirty="0"/>
              <a:t>Pat Fehling (stepping down after this year, next Dean TBA)</a:t>
            </a:r>
          </a:p>
          <a:p>
            <a:pPr marL="0" indent="0">
              <a:buNone/>
            </a:pPr>
            <a:endParaRPr lang="en-US" i="1" dirty="0"/>
          </a:p>
          <a:p>
            <a:pPr marL="0" indent="0">
              <a:buNone/>
            </a:pPr>
            <a:r>
              <a:rPr lang="en-US" dirty="0"/>
              <a:t>          C/PD/PPC: Chair, Program Director, Program Personnel Committee         </a:t>
            </a:r>
          </a:p>
        </p:txBody>
      </p:sp>
      <p:sp>
        <p:nvSpPr>
          <p:cNvPr id="3" name="Title 2">
            <a:extLst>
              <a:ext uri="{FF2B5EF4-FFF2-40B4-BE49-F238E27FC236}">
                <a16:creationId xmlns:a16="http://schemas.microsoft.com/office/drawing/2014/main" id="{2CC673A3-84A6-2882-7856-CFF9F2319A70}"/>
              </a:ext>
            </a:extLst>
          </p:cNvPr>
          <p:cNvSpPr>
            <a:spLocks noGrp="1"/>
          </p:cNvSpPr>
          <p:nvPr>
            <p:ph type="title"/>
          </p:nvPr>
        </p:nvSpPr>
        <p:spPr/>
        <p:txBody>
          <a:bodyPr/>
          <a:lstStyle/>
          <a:p>
            <a:r>
              <a:rPr lang="en-US" sz="4400" dirty="0"/>
              <a:t>Informational Meeting on Promotion</a:t>
            </a:r>
          </a:p>
        </p:txBody>
      </p:sp>
    </p:spTree>
    <p:extLst>
      <p:ext uri="{BB962C8B-B14F-4D97-AF65-F5344CB8AC3E}">
        <p14:creationId xmlns:p14="http://schemas.microsoft.com/office/powerpoint/2010/main" val="3601940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156C396-B120-3F61-41E4-54762279F357}"/>
              </a:ext>
            </a:extLst>
          </p:cNvPr>
          <p:cNvSpPr>
            <a:spLocks noGrp="1"/>
          </p:cNvSpPr>
          <p:nvPr>
            <p:ph idx="1"/>
          </p:nvPr>
        </p:nvSpPr>
        <p:spPr>
          <a:xfrm>
            <a:off x="932330" y="2248348"/>
            <a:ext cx="10327340" cy="4390991"/>
          </a:xfrm>
        </p:spPr>
        <p:txBody>
          <a:bodyPr>
            <a:normAutofit/>
          </a:bodyPr>
          <a:lstStyle/>
          <a:p>
            <a:pPr marL="0" indent="0">
              <a:buNone/>
            </a:pPr>
            <a:r>
              <a:rPr lang="en-US" dirty="0"/>
              <a:t>Target Audience for </a:t>
            </a:r>
            <a:r>
              <a:rPr lang="en-US" u="sng" dirty="0"/>
              <a:t>today’s</a:t>
            </a:r>
            <a:r>
              <a:rPr lang="en-US" dirty="0"/>
              <a:t> May Information Session:          </a:t>
            </a:r>
          </a:p>
          <a:p>
            <a:pPr marL="0" indent="0">
              <a:buNone/>
            </a:pPr>
            <a:r>
              <a:rPr lang="en-US" dirty="0"/>
              <a:t>              </a:t>
            </a:r>
          </a:p>
          <a:p>
            <a:r>
              <a:rPr lang="en-US" dirty="0"/>
              <a:t>Potential Candidates for Promotion</a:t>
            </a:r>
          </a:p>
          <a:p>
            <a:r>
              <a:rPr lang="en-US" dirty="0"/>
              <a:t>Their Chair, Program Director, Program Personnel Committee    </a:t>
            </a:r>
          </a:p>
          <a:p>
            <a:endParaRPr lang="en-US" dirty="0"/>
          </a:p>
          <a:p>
            <a:pPr marL="0" indent="0">
              <a:buNone/>
            </a:pPr>
            <a:r>
              <a:rPr lang="en-US" u="sng" dirty="0"/>
              <a:t>Purpose</a:t>
            </a:r>
            <a:r>
              <a:rPr lang="en-US" dirty="0"/>
              <a:t>: give </a:t>
            </a:r>
            <a:r>
              <a:rPr lang="en-US" i="1" dirty="0"/>
              <a:t>candidates</a:t>
            </a:r>
            <a:r>
              <a:rPr lang="en-US" dirty="0"/>
              <a:t> the information they need to prepare their files and give </a:t>
            </a:r>
            <a:r>
              <a:rPr lang="en-US" i="1" dirty="0"/>
              <a:t>chairs/PDs/PPCs</a:t>
            </a:r>
            <a:r>
              <a:rPr lang="en-US" dirty="0"/>
              <a:t> the information they need to support  candidates through the promotion process.</a:t>
            </a:r>
          </a:p>
        </p:txBody>
      </p:sp>
      <p:sp>
        <p:nvSpPr>
          <p:cNvPr id="3" name="Title 2">
            <a:extLst>
              <a:ext uri="{FF2B5EF4-FFF2-40B4-BE49-F238E27FC236}">
                <a16:creationId xmlns:a16="http://schemas.microsoft.com/office/drawing/2014/main" id="{2CC673A3-84A6-2882-7856-CFF9F2319A70}"/>
              </a:ext>
            </a:extLst>
          </p:cNvPr>
          <p:cNvSpPr>
            <a:spLocks noGrp="1"/>
          </p:cNvSpPr>
          <p:nvPr>
            <p:ph type="title"/>
          </p:nvPr>
        </p:nvSpPr>
        <p:spPr/>
        <p:txBody>
          <a:bodyPr/>
          <a:lstStyle/>
          <a:p>
            <a:r>
              <a:rPr lang="en-US" sz="4400" dirty="0"/>
              <a:t>Informational Meeting on Promotion</a:t>
            </a:r>
          </a:p>
        </p:txBody>
      </p:sp>
    </p:spTree>
    <p:extLst>
      <p:ext uri="{BB962C8B-B14F-4D97-AF65-F5344CB8AC3E}">
        <p14:creationId xmlns:p14="http://schemas.microsoft.com/office/powerpoint/2010/main" val="2954460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156C396-B120-3F61-41E4-54762279F357}"/>
              </a:ext>
            </a:extLst>
          </p:cNvPr>
          <p:cNvSpPr>
            <a:spLocks noGrp="1"/>
          </p:cNvSpPr>
          <p:nvPr>
            <p:ph idx="1"/>
          </p:nvPr>
        </p:nvSpPr>
        <p:spPr>
          <a:xfrm>
            <a:off x="772885" y="1915886"/>
            <a:ext cx="10842171" cy="4210277"/>
          </a:xfrm>
        </p:spPr>
        <p:txBody>
          <a:bodyPr>
            <a:normAutofit fontScale="92500"/>
          </a:bodyPr>
          <a:lstStyle/>
          <a:p>
            <a:pPr marL="0" indent="0">
              <a:buNone/>
            </a:pPr>
            <a:r>
              <a:rPr lang="en-US" dirty="0"/>
              <a:t>             </a:t>
            </a:r>
          </a:p>
          <a:p>
            <a:pPr marL="0" indent="0">
              <a:buNone/>
            </a:pPr>
            <a:r>
              <a:rPr lang="en-US" sz="2800" dirty="0"/>
              <a:t>Target Audience for </a:t>
            </a:r>
            <a:r>
              <a:rPr lang="en-US" sz="2800" u="sng" dirty="0"/>
              <a:t>Fall</a:t>
            </a:r>
            <a:r>
              <a:rPr lang="en-US" sz="2800" dirty="0"/>
              <a:t> Information Session:          </a:t>
            </a:r>
          </a:p>
          <a:p>
            <a:pPr marL="0" indent="0">
              <a:buNone/>
            </a:pPr>
            <a:r>
              <a:rPr lang="en-US" sz="2800" dirty="0"/>
              <a:t>              </a:t>
            </a:r>
          </a:p>
          <a:p>
            <a:r>
              <a:rPr lang="en-US" sz="2800" dirty="0"/>
              <a:t>  Newly tenured faculty members</a:t>
            </a:r>
          </a:p>
          <a:p>
            <a:r>
              <a:rPr lang="en-US" sz="2800" dirty="0"/>
              <a:t>  Faculty members who plan to go up for promotion in the coming years</a:t>
            </a:r>
          </a:p>
          <a:p>
            <a:pPr marL="0" indent="0">
              <a:buNone/>
            </a:pPr>
            <a:endParaRPr lang="en-US" sz="2800" dirty="0"/>
          </a:p>
          <a:p>
            <a:pPr marL="0" indent="0">
              <a:buNone/>
            </a:pPr>
            <a:r>
              <a:rPr lang="en-US" sz="2800" u="sng" dirty="0"/>
              <a:t>Purpose</a:t>
            </a:r>
            <a:r>
              <a:rPr lang="en-US" sz="2800" dirty="0"/>
              <a:t>: help faculty members plan (and document) their service, teaching, and research so that they can submit a strong file in the future           </a:t>
            </a:r>
          </a:p>
        </p:txBody>
      </p:sp>
      <p:sp>
        <p:nvSpPr>
          <p:cNvPr id="3" name="Title 2">
            <a:extLst>
              <a:ext uri="{FF2B5EF4-FFF2-40B4-BE49-F238E27FC236}">
                <a16:creationId xmlns:a16="http://schemas.microsoft.com/office/drawing/2014/main" id="{2CC673A3-84A6-2882-7856-CFF9F2319A70}"/>
              </a:ext>
            </a:extLst>
          </p:cNvPr>
          <p:cNvSpPr>
            <a:spLocks noGrp="1"/>
          </p:cNvSpPr>
          <p:nvPr>
            <p:ph type="title"/>
          </p:nvPr>
        </p:nvSpPr>
        <p:spPr/>
        <p:txBody>
          <a:bodyPr/>
          <a:lstStyle/>
          <a:p>
            <a:r>
              <a:rPr lang="en-US" sz="4400" dirty="0"/>
              <a:t>Informational Meeting on Promotion</a:t>
            </a:r>
          </a:p>
        </p:txBody>
      </p:sp>
    </p:spTree>
    <p:extLst>
      <p:ext uri="{BB962C8B-B14F-4D97-AF65-F5344CB8AC3E}">
        <p14:creationId xmlns:p14="http://schemas.microsoft.com/office/powerpoint/2010/main" val="1107281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5DB7C36E-42C5-6314-511A-4578AED70624}"/>
              </a:ext>
            </a:extLst>
          </p:cNvPr>
          <p:cNvGraphicFramePr>
            <a:graphicFrameLocks noGrp="1"/>
          </p:cNvGraphicFramePr>
          <p:nvPr>
            <p:extLst>
              <p:ext uri="{D42A27DB-BD31-4B8C-83A1-F6EECF244321}">
                <p14:modId xmlns:p14="http://schemas.microsoft.com/office/powerpoint/2010/main" val="3257064690"/>
              </p:ext>
            </p:extLst>
          </p:nvPr>
        </p:nvGraphicFramePr>
        <p:xfrm>
          <a:off x="1079767" y="0"/>
          <a:ext cx="10760304" cy="7045960"/>
        </p:xfrm>
        <a:graphic>
          <a:graphicData uri="http://schemas.openxmlformats.org/drawingml/2006/table">
            <a:tbl>
              <a:tblPr firstRow="1" bandRow="1">
                <a:tableStyleId>{5C22544A-7EE6-4342-B048-85BDC9FD1C3A}</a:tableStyleId>
              </a:tblPr>
              <a:tblGrid>
                <a:gridCol w="3586768">
                  <a:extLst>
                    <a:ext uri="{9D8B030D-6E8A-4147-A177-3AD203B41FA5}">
                      <a16:colId xmlns:a16="http://schemas.microsoft.com/office/drawing/2014/main" val="1274394993"/>
                    </a:ext>
                  </a:extLst>
                </a:gridCol>
                <a:gridCol w="3586768">
                  <a:extLst>
                    <a:ext uri="{9D8B030D-6E8A-4147-A177-3AD203B41FA5}">
                      <a16:colId xmlns:a16="http://schemas.microsoft.com/office/drawing/2014/main" val="1882651039"/>
                    </a:ext>
                  </a:extLst>
                </a:gridCol>
                <a:gridCol w="3586768">
                  <a:extLst>
                    <a:ext uri="{9D8B030D-6E8A-4147-A177-3AD203B41FA5}">
                      <a16:colId xmlns:a16="http://schemas.microsoft.com/office/drawing/2014/main" val="4286552830"/>
                    </a:ext>
                  </a:extLst>
                </a:gridCol>
              </a:tblGrid>
              <a:tr h="370840">
                <a:tc>
                  <a:txBody>
                    <a:bodyPr/>
                    <a:lstStyle/>
                    <a:p>
                      <a:r>
                        <a:rPr lang="en-US" dirty="0"/>
                        <a:t>Date</a:t>
                      </a:r>
                    </a:p>
                  </a:txBody>
                  <a:tcPr/>
                </a:tc>
                <a:tc>
                  <a:txBody>
                    <a:bodyPr/>
                    <a:lstStyle/>
                    <a:p>
                      <a:r>
                        <a:rPr lang="en-US" dirty="0"/>
                        <a:t>What is due</a:t>
                      </a:r>
                    </a:p>
                  </a:txBody>
                  <a:tcPr/>
                </a:tc>
                <a:tc>
                  <a:txBody>
                    <a:bodyPr/>
                    <a:lstStyle/>
                    <a:p>
                      <a:r>
                        <a:rPr lang="en-US" dirty="0"/>
                        <a:t>Logistics/Notes</a:t>
                      </a:r>
                    </a:p>
                  </a:txBody>
                  <a:tcPr/>
                </a:tc>
                <a:extLst>
                  <a:ext uri="{0D108BD9-81ED-4DB2-BD59-A6C34878D82A}">
                    <a16:rowId xmlns:a16="http://schemas.microsoft.com/office/drawing/2014/main" val="445347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u="none" strike="noStrike" baseline="0" dirty="0">
                          <a:solidFill>
                            <a:srgbClr val="000000"/>
                          </a:solidFill>
                          <a:latin typeface="Times New Roman" panose="02020603050405020304" pitchFamily="18" charset="0"/>
                        </a:rPr>
                        <a:t>By May 31, 2024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u="none" strike="noStrike" baseline="0" dirty="0">
                          <a:solidFill>
                            <a:srgbClr val="000000"/>
                          </a:solidFill>
                          <a:latin typeface="Times New Roman" panose="02020603050405020304" pitchFamily="18" charset="0"/>
                        </a:rPr>
                        <a:t>4:30 PM</a:t>
                      </a:r>
                      <a:endParaRPr lang="en-US" sz="1800" b="0" i="0" u="none" strike="noStrike" baseline="0" dirty="0">
                        <a:solidFill>
                          <a:srgbClr val="000000"/>
                        </a:solidFill>
                        <a:latin typeface="Times New Roman" panose="02020603050405020304" pitchFamily="18" charset="0"/>
                      </a:endParaRPr>
                    </a:p>
                  </a:txBody>
                  <a:tcPr/>
                </a:tc>
                <a:tc>
                  <a:txBody>
                    <a:bodyPr/>
                    <a:lstStyle/>
                    <a:p>
                      <a:r>
                        <a:rPr lang="en-US" sz="1800" b="0" i="0" u="none" strike="noStrike" baseline="0" dirty="0">
                          <a:solidFill>
                            <a:srgbClr val="FF0000"/>
                          </a:solidFill>
                          <a:latin typeface="Times New Roman" panose="02020603050405020304" pitchFamily="18" charset="0"/>
                        </a:rPr>
                        <a:t>Eligible faculty members who wish to stand for promotion in AY2024-25 notify the ADOF of their intentions in writing, with copy to the Chair/Director of the candidate’s department/program</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baseline="0" dirty="0">
                          <a:solidFill>
                            <a:srgbClr val="000000"/>
                          </a:solidFill>
                          <a:latin typeface="Times New Roman" panose="02020603050405020304" pitchFamily="18" charset="0"/>
                        </a:rPr>
                        <a:t>The ADOF forwards this information to the Chair of PC. This deadline may not be extended. </a:t>
                      </a:r>
                    </a:p>
                    <a:p>
                      <a:endParaRPr lang="en-US" dirty="0"/>
                    </a:p>
                  </a:txBody>
                  <a:tcPr/>
                </a:tc>
                <a:extLst>
                  <a:ext uri="{0D108BD9-81ED-4DB2-BD59-A6C34878D82A}">
                    <a16:rowId xmlns:a16="http://schemas.microsoft.com/office/drawing/2014/main" val="3796091932"/>
                  </a:ext>
                </a:extLst>
              </a:tr>
              <a:tr h="370840">
                <a:tc>
                  <a:txBody>
                    <a:bodyPr/>
                    <a:lstStyle/>
                    <a:p>
                      <a:r>
                        <a:rPr lang="en-US" b="1" dirty="0">
                          <a:solidFill>
                            <a:srgbClr val="000000"/>
                          </a:solidFill>
                          <a:latin typeface="Times New Roman" panose="02020603050405020304" pitchFamily="18" charset="0"/>
                        </a:rPr>
                        <a:t>June 15th, 2024</a:t>
                      </a:r>
                    </a:p>
                    <a:p>
                      <a:r>
                        <a:rPr lang="en-US" b="1" baseline="30000">
                          <a:solidFill>
                            <a:srgbClr val="000000"/>
                          </a:solidFill>
                          <a:latin typeface="Times New Roman" panose="02020603050405020304" pitchFamily="18" charset="0"/>
                        </a:rPr>
                        <a:t>(*change from July 1st)</a:t>
                      </a:r>
                      <a:endParaRPr lang="en-US" b="1" baseline="30000" dirty="0">
                        <a:solidFill>
                          <a:srgbClr val="000000"/>
                        </a:solidFill>
                        <a:latin typeface="Times New Roman" panose="02020603050405020304" pitchFamily="18" charset="0"/>
                      </a:endParaRP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latin typeface="Times New Roman" panose="02020603050405020304" pitchFamily="18" charset="0"/>
                        </a:rPr>
                        <a:t>Deadline for inviting external letter writers  (Chair/PD)</a:t>
                      </a:r>
                      <a:endParaRPr lang="en-US" b="1" dirty="0">
                        <a:solidFill>
                          <a:srgbClr val="FF0000"/>
                        </a:solidFill>
                        <a:latin typeface="Times New Roman" panose="02020603050405020304" pitchFamily="18" charset="0"/>
                      </a:endParaRPr>
                    </a:p>
                  </a:txBody>
                  <a:tcPr/>
                </a:tc>
                <a:tc>
                  <a:txBody>
                    <a:bodyPr/>
                    <a:lstStyle/>
                    <a:p>
                      <a:endParaRPr lang="en-US" dirty="0"/>
                    </a:p>
                  </a:txBody>
                  <a:tcPr/>
                </a:tc>
                <a:extLst>
                  <a:ext uri="{0D108BD9-81ED-4DB2-BD59-A6C34878D82A}">
                    <a16:rowId xmlns:a16="http://schemas.microsoft.com/office/drawing/2014/main" val="1891830541"/>
                  </a:ext>
                </a:extLst>
              </a:tr>
              <a:tr h="370840">
                <a:tc>
                  <a:txBody>
                    <a:bodyPr/>
                    <a:lstStyle/>
                    <a:p>
                      <a:r>
                        <a:rPr lang="en-US" sz="1800" b="1" i="0" u="none" strike="noStrike" baseline="0" dirty="0">
                          <a:solidFill>
                            <a:srgbClr val="000000"/>
                          </a:solidFill>
                          <a:latin typeface="Times New Roman" panose="02020603050405020304" pitchFamily="18" charset="0"/>
                        </a:rPr>
                        <a:t>Sept. 30, 2024</a:t>
                      </a:r>
                    </a:p>
                    <a:p>
                      <a:r>
                        <a:rPr lang="en-US" sz="1800" b="1" i="0" u="none" strike="noStrike" baseline="0" dirty="0">
                          <a:solidFill>
                            <a:srgbClr val="000000"/>
                          </a:solidFill>
                          <a:latin typeface="Times New Roman" panose="02020603050405020304" pitchFamily="18" charset="0"/>
                        </a:rPr>
                        <a:t>4:30 PM</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baseline="0" dirty="0">
                          <a:solidFill>
                            <a:srgbClr val="000000"/>
                          </a:solidFill>
                          <a:latin typeface="Times New Roman" panose="02020603050405020304" pitchFamily="18" charset="0"/>
                        </a:rPr>
                        <a:t>Candidate submits file to </a:t>
                      </a:r>
                      <a:r>
                        <a:rPr lang="en-US" sz="1800" b="0" i="0" u="none" strike="noStrike" baseline="0" dirty="0" err="1">
                          <a:solidFill>
                            <a:srgbClr val="000000"/>
                          </a:solidFill>
                          <a:latin typeface="Times New Roman" panose="02020603050405020304" pitchFamily="18" charset="0"/>
                        </a:rPr>
                        <a:t>t</a:t>
                      </a:r>
                      <a:r>
                        <a:rPr lang="en-US" dirty="0" err="1">
                          <a:solidFill>
                            <a:srgbClr val="000000"/>
                          </a:solidFill>
                          <a:latin typeface="Times New Roman" panose="02020603050405020304" pitchFamily="18" charset="0"/>
                        </a:rPr>
                        <a:t>heSpring</a:t>
                      </a:r>
                      <a:r>
                        <a:rPr lang="en-US" dirty="0">
                          <a:solidFill>
                            <a:srgbClr val="000000"/>
                          </a:solidFill>
                          <a:latin typeface="Times New Roman" panose="02020603050405020304" pitchFamily="18" charset="0"/>
                        </a:rPr>
                        <a:t>. </a:t>
                      </a:r>
                      <a:r>
                        <a:rPr lang="en-US" dirty="0">
                          <a:solidFill>
                            <a:srgbClr val="FF0000"/>
                          </a:solidFill>
                        </a:rPr>
                        <a:t>The candidate cannot withdraw from consideration for promotion after the deadline for file submission</a:t>
                      </a:r>
                      <a:r>
                        <a:rPr lang="en-US" dirty="0"/>
                        <a:t>.</a:t>
                      </a:r>
                      <a:endParaRPr lang="en-US" sz="1800" b="0" i="0" u="none" strike="noStrike" baseline="0" dirty="0">
                        <a:solidFill>
                          <a:srgbClr val="000000"/>
                        </a:solidFill>
                        <a:latin typeface="Times New Roman" panose="02020603050405020304" pitchFamily="18" charset="0"/>
                      </a:endParaRP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0000"/>
                          </a:solidFill>
                          <a:latin typeface="Times New Roman" panose="02020603050405020304" pitchFamily="18" charset="0"/>
                        </a:rPr>
                        <a:t>Support: Aaron Kendall, Instructional Technologist, IT </a:t>
                      </a:r>
                      <a:r>
                        <a:rPr lang="en-US" dirty="0"/>
                        <a:t> </a:t>
                      </a:r>
                    </a:p>
                  </a:txBody>
                  <a:tcPr/>
                </a:tc>
                <a:extLst>
                  <a:ext uri="{0D108BD9-81ED-4DB2-BD59-A6C34878D82A}">
                    <a16:rowId xmlns:a16="http://schemas.microsoft.com/office/drawing/2014/main" val="311281296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effectLst/>
                          <a:latin typeface="+mn-lt"/>
                          <a:ea typeface="+mn-ea"/>
                          <a:cs typeface="+mn-cs"/>
                        </a:rPr>
                        <a:t>Sept. 30, 2024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effectLst/>
                          <a:latin typeface="+mn-lt"/>
                          <a:ea typeface="+mn-ea"/>
                          <a:cs typeface="+mn-cs"/>
                        </a:rPr>
                        <a:t>4:30 PM</a:t>
                      </a:r>
                      <a:endParaRPr lang="en-US" sz="1800" kern="1200" dirty="0">
                        <a:solidFill>
                          <a:schemeClr val="dk1"/>
                        </a:solidFill>
                        <a:effectLst/>
                        <a:latin typeface="+mn-lt"/>
                        <a:ea typeface="+mn-ea"/>
                        <a:cs typeface="+mn-cs"/>
                      </a:endParaRPr>
                    </a:p>
                    <a:p>
                      <a:endParaRPr lang="en-US" dirty="0"/>
                    </a:p>
                  </a:txBody>
                  <a:tcPr/>
                </a:tc>
                <a:tc>
                  <a:txBody>
                    <a:bodyPr/>
                    <a:lstStyle/>
                    <a:p>
                      <a:r>
                        <a:rPr lang="en-US" sz="1800" kern="1200" dirty="0">
                          <a:solidFill>
                            <a:schemeClr val="dk1"/>
                          </a:solidFill>
                          <a:effectLst/>
                          <a:latin typeface="+mn-lt"/>
                          <a:ea typeface="+mn-ea"/>
                          <a:cs typeface="+mn-cs"/>
                        </a:rPr>
                        <a:t>External and Internal Non-Departmental/Program Letters Due  (Chair/PD)</a:t>
                      </a:r>
                      <a:endParaRPr lang="en-US" dirty="0"/>
                    </a:p>
                  </a:txBody>
                  <a:tcPr/>
                </a:tc>
                <a:tc>
                  <a:txBody>
                    <a:bodyPr/>
                    <a:lstStyle/>
                    <a:p>
                      <a:r>
                        <a:rPr lang="en-US" sz="1800" kern="1200" dirty="0">
                          <a:solidFill>
                            <a:schemeClr val="dk1"/>
                          </a:solidFill>
                          <a:effectLst/>
                          <a:latin typeface="+mn-lt"/>
                          <a:ea typeface="+mn-ea"/>
                          <a:cs typeface="+mn-cs"/>
                        </a:rPr>
                        <a:t>Electronic format- to Debbie Peterson, Academic Affairs Coordinator, DOF/VPAA Office </a:t>
                      </a:r>
                    </a:p>
                    <a:p>
                      <a:endParaRPr lang="en-US" dirty="0"/>
                    </a:p>
                  </a:txBody>
                  <a:tcPr/>
                </a:tc>
                <a:extLst>
                  <a:ext uri="{0D108BD9-81ED-4DB2-BD59-A6C34878D82A}">
                    <a16:rowId xmlns:a16="http://schemas.microsoft.com/office/drawing/2014/main" val="365323263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effectLst/>
                          <a:latin typeface="+mn-lt"/>
                          <a:ea typeface="+mn-ea"/>
                          <a:cs typeface="+mn-cs"/>
                        </a:rPr>
                        <a:t>Dec. 20, 2024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effectLst/>
                          <a:latin typeface="+mn-lt"/>
                          <a:ea typeface="+mn-ea"/>
                          <a:cs typeface="+mn-cs"/>
                        </a:rPr>
                        <a:t>4:30 PM</a:t>
                      </a:r>
                      <a:endParaRPr lang="en-US" sz="180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Departmental Letters Due (including chair) (Chair/PD)</a:t>
                      </a:r>
                    </a:p>
                    <a:p>
                      <a:endParaRPr lang="en-US" dirty="0"/>
                    </a:p>
                  </a:txBody>
                  <a:tcPr/>
                </a:tc>
                <a:tc>
                  <a:txBody>
                    <a:bodyPr/>
                    <a:lstStyle/>
                    <a:p>
                      <a:r>
                        <a:rPr lang="en-US" sz="1800" kern="1200" dirty="0">
                          <a:solidFill>
                            <a:schemeClr val="dk1"/>
                          </a:solidFill>
                          <a:effectLst/>
                          <a:latin typeface="+mn-lt"/>
                          <a:ea typeface="+mn-ea"/>
                          <a:cs typeface="+mn-cs"/>
                        </a:rPr>
                        <a:t>Electronic format- to Debbie Peterson, Academic Affairs Coordinator, DOF/VPAA Office</a:t>
                      </a:r>
                    </a:p>
                    <a:p>
                      <a:endParaRPr lang="en-US" dirty="0"/>
                    </a:p>
                  </a:txBody>
                  <a:tcPr/>
                </a:tc>
                <a:extLst>
                  <a:ext uri="{0D108BD9-81ED-4DB2-BD59-A6C34878D82A}">
                    <a16:rowId xmlns:a16="http://schemas.microsoft.com/office/drawing/2014/main" val="1468652305"/>
                  </a:ext>
                </a:extLst>
              </a:tr>
            </a:tbl>
          </a:graphicData>
        </a:graphic>
      </p:graphicFrame>
      <p:sp>
        <p:nvSpPr>
          <p:cNvPr id="7" name="TextBox 6">
            <a:extLst>
              <a:ext uri="{FF2B5EF4-FFF2-40B4-BE49-F238E27FC236}">
                <a16:creationId xmlns:a16="http://schemas.microsoft.com/office/drawing/2014/main" id="{B64D2E36-51E5-AD34-D7FF-19459D792631}"/>
              </a:ext>
            </a:extLst>
          </p:cNvPr>
          <p:cNvSpPr txBox="1"/>
          <p:nvPr/>
        </p:nvSpPr>
        <p:spPr>
          <a:xfrm>
            <a:off x="108857" y="428178"/>
            <a:ext cx="970910" cy="5693866"/>
          </a:xfrm>
          <a:prstGeom prst="rect">
            <a:avLst/>
          </a:prstGeom>
          <a:noFill/>
        </p:spPr>
        <p:txBody>
          <a:bodyPr wrap="square" rtlCol="0">
            <a:spAutoFit/>
          </a:bodyPr>
          <a:lstStyle/>
          <a:p>
            <a:pPr algn="ctr"/>
            <a:r>
              <a:rPr lang="en-US" sz="2800" b="1" dirty="0"/>
              <a:t>K</a:t>
            </a:r>
          </a:p>
          <a:p>
            <a:pPr algn="ctr"/>
            <a:r>
              <a:rPr lang="en-US" sz="2800" b="1" dirty="0"/>
              <a:t>E</a:t>
            </a:r>
          </a:p>
          <a:p>
            <a:pPr algn="ctr"/>
            <a:r>
              <a:rPr lang="en-US" sz="2800" b="1" dirty="0"/>
              <a:t>Y </a:t>
            </a:r>
          </a:p>
          <a:p>
            <a:pPr algn="ctr"/>
            <a:endParaRPr lang="en-US" sz="2800" b="1" dirty="0"/>
          </a:p>
          <a:p>
            <a:pPr algn="ctr"/>
            <a:r>
              <a:rPr lang="en-US" sz="2800" b="1" dirty="0"/>
              <a:t>D</a:t>
            </a:r>
          </a:p>
          <a:p>
            <a:pPr algn="ctr"/>
            <a:r>
              <a:rPr lang="en-US" sz="2800" b="1" dirty="0"/>
              <a:t>A</a:t>
            </a:r>
          </a:p>
          <a:p>
            <a:pPr algn="ctr"/>
            <a:r>
              <a:rPr lang="en-US" sz="2800" b="1" dirty="0"/>
              <a:t>T</a:t>
            </a:r>
          </a:p>
          <a:p>
            <a:pPr algn="ctr"/>
            <a:r>
              <a:rPr lang="en-US" sz="2800" b="1" dirty="0"/>
              <a:t>E</a:t>
            </a:r>
          </a:p>
          <a:p>
            <a:pPr algn="ctr"/>
            <a:r>
              <a:rPr lang="en-US" sz="2800" b="1" dirty="0"/>
              <a:t>S: </a:t>
            </a:r>
          </a:p>
          <a:p>
            <a:pPr algn="ctr"/>
            <a:endParaRPr lang="en-US" sz="2800" b="1" dirty="0"/>
          </a:p>
          <a:p>
            <a:pPr algn="ctr"/>
            <a:r>
              <a:rPr lang="en-US" sz="2800" b="1" dirty="0"/>
              <a:t>24</a:t>
            </a:r>
          </a:p>
          <a:p>
            <a:pPr algn="ctr"/>
            <a:r>
              <a:rPr lang="en-US" sz="2800" b="1" dirty="0"/>
              <a:t>-</a:t>
            </a:r>
          </a:p>
          <a:p>
            <a:pPr algn="ctr"/>
            <a:r>
              <a:rPr lang="en-US" sz="2800" b="1" dirty="0"/>
              <a:t>25</a:t>
            </a:r>
          </a:p>
        </p:txBody>
      </p:sp>
    </p:spTree>
    <p:extLst>
      <p:ext uri="{BB962C8B-B14F-4D97-AF65-F5344CB8AC3E}">
        <p14:creationId xmlns:p14="http://schemas.microsoft.com/office/powerpoint/2010/main" val="187311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19E1EDF-86C3-468C-B514-CAD7B9BE8F79}"/>
              </a:ext>
            </a:extLst>
          </p:cNvPr>
          <p:cNvSpPr>
            <a:spLocks noGrp="1"/>
          </p:cNvSpPr>
          <p:nvPr>
            <p:ph idx="1"/>
          </p:nvPr>
        </p:nvSpPr>
        <p:spPr>
          <a:xfrm>
            <a:off x="917987" y="2023322"/>
            <a:ext cx="10530327" cy="4528457"/>
          </a:xfrm>
        </p:spPr>
        <p:txBody>
          <a:bodyPr>
            <a:normAutofit/>
          </a:bodyPr>
          <a:lstStyle/>
          <a:p>
            <a:r>
              <a:rPr lang="en-US" sz="2800" dirty="0"/>
              <a:t>PC deliberates until </a:t>
            </a:r>
            <a:r>
              <a:rPr lang="en-US" sz="2800" u="sng" dirty="0"/>
              <a:t>second week of April, 2025</a:t>
            </a:r>
            <a:r>
              <a:rPr lang="en-US" sz="2800" dirty="0"/>
              <a:t> (at the latest); but decisions may be submitted prior to this date.</a:t>
            </a:r>
          </a:p>
          <a:p>
            <a:pPr marL="0" indent="0">
              <a:buNone/>
            </a:pPr>
            <a:endParaRPr lang="en-US" sz="2800" dirty="0"/>
          </a:p>
          <a:p>
            <a:r>
              <a:rPr lang="en-US" sz="2800" dirty="0">
                <a:solidFill>
                  <a:srgbClr val="000000"/>
                </a:solidFill>
              </a:rPr>
              <a:t>Committee Recommendation Due to DOF/VPAA and President: </a:t>
            </a:r>
            <a:r>
              <a:rPr lang="en-US" sz="2800" u="sng" dirty="0">
                <a:solidFill>
                  <a:srgbClr val="000000"/>
                </a:solidFill>
              </a:rPr>
              <a:t>April 11</a:t>
            </a:r>
            <a:r>
              <a:rPr lang="en-US" sz="2800" u="sng" baseline="30000" dirty="0">
                <a:solidFill>
                  <a:srgbClr val="000000"/>
                </a:solidFill>
              </a:rPr>
              <a:t>th, </a:t>
            </a:r>
            <a:r>
              <a:rPr lang="en-US" sz="2800" u="sng" dirty="0">
                <a:solidFill>
                  <a:srgbClr val="000000"/>
                </a:solidFill>
              </a:rPr>
              <a:t>2025</a:t>
            </a:r>
          </a:p>
          <a:p>
            <a:pPr marL="0" indent="0">
              <a:buNone/>
            </a:pPr>
            <a:endParaRPr lang="en-US" sz="2800" dirty="0">
              <a:solidFill>
                <a:srgbClr val="000000"/>
              </a:solidFill>
            </a:endParaRPr>
          </a:p>
          <a:p>
            <a:r>
              <a:rPr lang="en-US" sz="2800" dirty="0"/>
              <a:t>ADOF notifies C/PD/PPC chairs of President’s recommendations prior to the </a:t>
            </a:r>
            <a:r>
              <a:rPr lang="en-US" sz="2800" u="sng" dirty="0"/>
              <a:t>May Board of Trustees meeting</a:t>
            </a:r>
            <a:r>
              <a:rPr lang="en-US" sz="2800" dirty="0"/>
              <a:t>; C/PD/PPC chairs notify candidates immediately.</a:t>
            </a:r>
          </a:p>
          <a:p>
            <a:endParaRPr lang="en-US" sz="2400" b="0" i="0" u="none" strike="noStrike" baseline="0" dirty="0">
              <a:solidFill>
                <a:srgbClr val="000000"/>
              </a:solidFill>
              <a:latin typeface="Times New Roman" panose="02020603050405020304" pitchFamily="18" charset="0"/>
            </a:endParaRPr>
          </a:p>
          <a:p>
            <a:pPr marL="0" indent="0">
              <a:buNone/>
            </a:pPr>
            <a:endParaRPr lang="en-US" dirty="0"/>
          </a:p>
        </p:txBody>
      </p:sp>
      <p:sp>
        <p:nvSpPr>
          <p:cNvPr id="3" name="Title 2">
            <a:extLst>
              <a:ext uri="{FF2B5EF4-FFF2-40B4-BE49-F238E27FC236}">
                <a16:creationId xmlns:a16="http://schemas.microsoft.com/office/drawing/2014/main" id="{3026C888-2BC5-47A9-804A-DAB4E82D74F9}"/>
              </a:ext>
            </a:extLst>
          </p:cNvPr>
          <p:cNvSpPr>
            <a:spLocks noGrp="1"/>
          </p:cNvSpPr>
          <p:nvPr>
            <p:ph type="title"/>
          </p:nvPr>
        </p:nvSpPr>
        <p:spPr/>
        <p:txBody>
          <a:bodyPr/>
          <a:lstStyle/>
          <a:p>
            <a:r>
              <a:rPr lang="en-US" dirty="0"/>
              <a:t>KEY DATES: 24-25</a:t>
            </a:r>
          </a:p>
        </p:txBody>
      </p:sp>
    </p:spTree>
    <p:extLst>
      <p:ext uri="{BB962C8B-B14F-4D97-AF65-F5344CB8AC3E}">
        <p14:creationId xmlns:p14="http://schemas.microsoft.com/office/powerpoint/2010/main" val="3920649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19E1EDF-86C3-468C-B514-CAD7B9BE8F79}"/>
              </a:ext>
            </a:extLst>
          </p:cNvPr>
          <p:cNvSpPr>
            <a:spLocks noGrp="1"/>
          </p:cNvSpPr>
          <p:nvPr>
            <p:ph idx="1"/>
          </p:nvPr>
        </p:nvSpPr>
        <p:spPr>
          <a:xfrm>
            <a:off x="932330" y="2091849"/>
            <a:ext cx="10327340" cy="4195995"/>
          </a:xfrm>
        </p:spPr>
        <p:txBody>
          <a:bodyPr>
            <a:normAutofit fontScale="92500" lnSpcReduction="20000"/>
          </a:bodyPr>
          <a:lstStyle/>
          <a:p>
            <a:pPr marL="0" indent="0">
              <a:buNone/>
            </a:pPr>
            <a:r>
              <a:rPr lang="en-US" sz="3000" dirty="0"/>
              <a:t>      </a:t>
            </a:r>
          </a:p>
          <a:p>
            <a:pPr marL="0" indent="0">
              <a:buNone/>
            </a:pPr>
            <a:r>
              <a:rPr lang="en-US" sz="3000" dirty="0"/>
              <a:t>        External (to the College) Letters</a:t>
            </a:r>
          </a:p>
          <a:p>
            <a:pPr marL="0" indent="0">
              <a:buNone/>
            </a:pPr>
            <a:r>
              <a:rPr lang="en-US" sz="3000" dirty="0"/>
              <a:t> </a:t>
            </a:r>
          </a:p>
          <a:p>
            <a:pPr marL="0" indent="0">
              <a:buNone/>
            </a:pPr>
            <a:r>
              <a:rPr lang="en-US" sz="3000" dirty="0"/>
              <a:t>        Internal non-Department/Program</a:t>
            </a:r>
          </a:p>
          <a:p>
            <a:pPr marL="0" indent="0">
              <a:buNone/>
            </a:pPr>
            <a:endParaRPr lang="en-US" sz="3000" dirty="0"/>
          </a:p>
          <a:p>
            <a:pPr marL="0" indent="0">
              <a:buNone/>
            </a:pPr>
            <a:r>
              <a:rPr lang="en-US" sz="3000" dirty="0"/>
              <a:t>        Departmental/Program Letters </a:t>
            </a:r>
          </a:p>
          <a:p>
            <a:pPr marL="0" indent="0">
              <a:buNone/>
            </a:pPr>
            <a:endParaRPr lang="en-US" sz="3000" dirty="0"/>
          </a:p>
          <a:p>
            <a:pPr marL="0" indent="0">
              <a:buNone/>
            </a:pPr>
            <a:r>
              <a:rPr lang="en-US" sz="3000" dirty="0"/>
              <a:t>        (Unsolicited (FHB VIII, F, 2, ix p.133))</a:t>
            </a:r>
          </a:p>
          <a:p>
            <a:pPr marL="0" indent="0">
              <a:buNone/>
            </a:pPr>
            <a:endParaRPr lang="en-US" dirty="0"/>
          </a:p>
          <a:p>
            <a:pPr marL="0" indent="0">
              <a:buNone/>
            </a:pPr>
            <a:r>
              <a:rPr lang="en-US" dirty="0"/>
              <a:t>         </a:t>
            </a:r>
          </a:p>
        </p:txBody>
      </p:sp>
      <p:sp>
        <p:nvSpPr>
          <p:cNvPr id="3" name="Title 2">
            <a:extLst>
              <a:ext uri="{FF2B5EF4-FFF2-40B4-BE49-F238E27FC236}">
                <a16:creationId xmlns:a16="http://schemas.microsoft.com/office/drawing/2014/main" id="{3026C888-2BC5-47A9-804A-DAB4E82D74F9}"/>
              </a:ext>
            </a:extLst>
          </p:cNvPr>
          <p:cNvSpPr>
            <a:spLocks noGrp="1"/>
          </p:cNvSpPr>
          <p:nvPr>
            <p:ph type="title"/>
          </p:nvPr>
        </p:nvSpPr>
        <p:spPr/>
        <p:txBody>
          <a:bodyPr/>
          <a:lstStyle/>
          <a:p>
            <a:r>
              <a:rPr lang="en-US" dirty="0"/>
              <a:t>Categories of Letters</a:t>
            </a:r>
          </a:p>
        </p:txBody>
      </p:sp>
    </p:spTree>
    <p:extLst>
      <p:ext uri="{BB962C8B-B14F-4D97-AF65-F5344CB8AC3E}">
        <p14:creationId xmlns:p14="http://schemas.microsoft.com/office/powerpoint/2010/main" val="3952186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2330" y="2248348"/>
            <a:ext cx="10327340" cy="4206881"/>
          </a:xfrm>
        </p:spPr>
        <p:txBody>
          <a:bodyPr>
            <a:normAutofit fontScale="92500"/>
          </a:bodyPr>
          <a:lstStyle/>
          <a:p>
            <a:pPr marL="411480" lvl="1" indent="0">
              <a:lnSpc>
                <a:spcPct val="150000"/>
              </a:lnSpc>
              <a:buNone/>
            </a:pPr>
            <a:r>
              <a:rPr lang="en-US" sz="2800" b="1" dirty="0"/>
              <a:t>All full-time faculty and those holding shared appointments in the departments concerned and in at least their third year of service </a:t>
            </a:r>
            <a:r>
              <a:rPr lang="en-US" sz="2800" dirty="0"/>
              <a:t>(in ranks defined in Part One, Article VI [Appointments to the Faculty], </a:t>
            </a:r>
            <a:r>
              <a:rPr lang="en-US" sz="2800" dirty="0">
                <a:highlight>
                  <a:srgbClr val="FFFF00"/>
                </a:highlight>
              </a:rPr>
              <a:t>Sections A</a:t>
            </a:r>
            <a:r>
              <a:rPr lang="en-US" sz="2800" dirty="0"/>
              <a:t> [Tenure-Track Appointments] and E [Non-Tenure-Track Appointments], </a:t>
            </a:r>
            <a:r>
              <a:rPr lang="en-US" sz="2800" dirty="0">
                <a:highlight>
                  <a:srgbClr val="FFFF00"/>
                </a:highlight>
              </a:rPr>
              <a:t>number 2b </a:t>
            </a:r>
            <a:r>
              <a:rPr lang="en-US" sz="2800" dirty="0"/>
              <a:t>[Artist- or Writer-in-Residence] shall be consulted and shall write letters.”</a:t>
            </a:r>
            <a:endParaRPr lang="en-US" sz="2800" dirty="0">
              <a:latin typeface="Georgia" panose="02040502050405020303" pitchFamily="18" charset="0"/>
            </a:endParaRPr>
          </a:p>
          <a:p>
            <a:endParaRPr lang="en-US" dirty="0"/>
          </a:p>
        </p:txBody>
      </p:sp>
      <p:sp>
        <p:nvSpPr>
          <p:cNvPr id="2" name="Title 1"/>
          <p:cNvSpPr>
            <a:spLocks noGrp="1"/>
          </p:cNvSpPr>
          <p:nvPr>
            <p:ph type="title"/>
          </p:nvPr>
        </p:nvSpPr>
        <p:spPr/>
        <p:txBody>
          <a:bodyPr>
            <a:normAutofit/>
          </a:bodyPr>
          <a:lstStyle/>
          <a:p>
            <a:r>
              <a:rPr lang="en-US" sz="4000" dirty="0">
                <a:latin typeface="Georgia" panose="02040502050405020303" pitchFamily="18" charset="0"/>
              </a:rPr>
              <a:t>PC Operating Code: Letters</a:t>
            </a:r>
          </a:p>
        </p:txBody>
      </p:sp>
    </p:spTree>
    <p:extLst>
      <p:ext uri="{BB962C8B-B14F-4D97-AF65-F5344CB8AC3E}">
        <p14:creationId xmlns:p14="http://schemas.microsoft.com/office/powerpoint/2010/main" val="189490078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2348</TotalTime>
  <Words>2333</Words>
  <Application>Microsoft Office PowerPoint</Application>
  <PresentationFormat>Widescreen</PresentationFormat>
  <Paragraphs>193</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Book Antiqua</vt:lpstr>
      <vt:lpstr>Georgia</vt:lpstr>
      <vt:lpstr>Times New Roman</vt:lpstr>
      <vt:lpstr>Wingdings</vt:lpstr>
      <vt:lpstr>Hardcover</vt:lpstr>
      <vt:lpstr>Informational Meeting on Promotion  Hosted By: Promotions Committee (PC) and the Office of the Dean of the Faculty  </vt:lpstr>
      <vt:lpstr>Informational Meeting on Promotion</vt:lpstr>
      <vt:lpstr>Informational Meeting on Promotion</vt:lpstr>
      <vt:lpstr>Informational Meeting on Promotion</vt:lpstr>
      <vt:lpstr>Informational Meeting on Promotion</vt:lpstr>
      <vt:lpstr>PowerPoint Presentation</vt:lpstr>
      <vt:lpstr>KEY DATES: 24-25</vt:lpstr>
      <vt:lpstr>Categories of Letters</vt:lpstr>
      <vt:lpstr>PC Operating Code: Letters</vt:lpstr>
      <vt:lpstr>PC Operating Code: Letters</vt:lpstr>
      <vt:lpstr>PC Operating Code: Letters</vt:lpstr>
      <vt:lpstr>PC Operating Code: Letters</vt:lpstr>
      <vt:lpstr>PC Operating Code: Letters</vt:lpstr>
      <vt:lpstr>PC Operating Code</vt:lpstr>
      <vt:lpstr>Procedural Resources</vt:lpstr>
      <vt:lpstr>File Composition: Contents   For details, see Faculty Handbook, Part One, Article VIII, Section F, number 2, a, viii, pp. 132-3 </vt:lpstr>
      <vt:lpstr>File Composition: Contents   For details, see Faculty Handbook, Part One, Article VIII, Section F, number 2, a, viii, pp. 132-3 </vt:lpstr>
      <vt:lpstr>File Composition: Contents   For details, see Faculty Handbook, Part One, Article VIII, Section F, number 2, a, viii, pp. 132-3 </vt:lpstr>
      <vt:lpstr>File Composition: Strategies</vt:lpstr>
      <vt:lpstr>File Composition: Letters &amp; TheSpring</vt:lpstr>
      <vt:lpstr>What Makes a Case Compelling for the Promotions Committee?</vt:lpstr>
      <vt:lpstr>What Makes a Case Compelling for the Promotions Committee?</vt:lpstr>
      <vt:lpstr>What Makes a Case Compelling for the Promotions Committee?</vt:lpstr>
      <vt:lpstr>What Makes a Case Compelling for the Promotions Committee?</vt:lpstr>
      <vt:lpstr>What Makes a Case Compelling for the Promotions Committee?</vt:lpstr>
      <vt:lpstr>What Makes a Case Compelling for the Promotions Committee?</vt:lpstr>
      <vt:lpstr>Deciding When to Stand for Promotion</vt:lpstr>
      <vt:lpstr>PowerPoint Presentation</vt:lpstr>
    </vt:vector>
  </TitlesOfParts>
  <Company>Skidmore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MaryJill Hellman</dc:creator>
  <cp:lastModifiedBy>Bernard Possidente</cp:lastModifiedBy>
  <cp:revision>264</cp:revision>
  <dcterms:created xsi:type="dcterms:W3CDTF">2018-09-27T11:58:25Z</dcterms:created>
  <dcterms:modified xsi:type="dcterms:W3CDTF">2024-05-07T18:26:43Z</dcterms:modified>
</cp:coreProperties>
</file>